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8" r:id="rId2"/>
    <p:sldId id="276" r:id="rId3"/>
    <p:sldId id="394" r:id="rId4"/>
    <p:sldId id="347" r:id="rId5"/>
    <p:sldId id="359" r:id="rId6"/>
    <p:sldId id="378" r:id="rId7"/>
    <p:sldId id="358" r:id="rId8"/>
    <p:sldId id="365" r:id="rId9"/>
    <p:sldId id="364" r:id="rId10"/>
    <p:sldId id="350" r:id="rId11"/>
    <p:sldId id="389" r:id="rId12"/>
    <p:sldId id="353" r:id="rId13"/>
    <p:sldId id="370" r:id="rId14"/>
    <p:sldId id="371" r:id="rId15"/>
    <p:sldId id="380" r:id="rId16"/>
    <p:sldId id="372" r:id="rId17"/>
    <p:sldId id="354" r:id="rId18"/>
    <p:sldId id="355" r:id="rId19"/>
    <p:sldId id="367" r:id="rId20"/>
    <p:sldId id="387" r:id="rId21"/>
    <p:sldId id="356" r:id="rId22"/>
    <p:sldId id="374" r:id="rId23"/>
    <p:sldId id="368" r:id="rId24"/>
    <p:sldId id="373" r:id="rId25"/>
    <p:sldId id="388" r:id="rId26"/>
    <p:sldId id="385" r:id="rId27"/>
    <p:sldId id="386" r:id="rId28"/>
    <p:sldId id="384" r:id="rId29"/>
    <p:sldId id="392" r:id="rId30"/>
    <p:sldId id="366" r:id="rId31"/>
    <p:sldId id="375" r:id="rId32"/>
    <p:sldId id="351" r:id="rId33"/>
    <p:sldId id="357" r:id="rId34"/>
    <p:sldId id="35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poor,Amanpreet" initials="K" lastIdx="1" clrIdx="0">
    <p:extLst>
      <p:ext uri="{19B8F6BF-5375-455C-9EA6-DF929625EA0E}">
        <p15:presenceInfo xmlns:p15="http://schemas.microsoft.com/office/powerpoint/2012/main" userId="Kapoor,Amanpr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FF99FF"/>
    <a:srgbClr val="00B050"/>
    <a:srgbClr val="1988DC"/>
    <a:srgbClr val="EB6E19"/>
    <a:srgbClr val="F16000"/>
    <a:srgbClr val="1D9EFF"/>
    <a:srgbClr val="006666"/>
    <a:srgbClr val="000000"/>
    <a:srgbClr val="FF93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434" autoAdjust="0"/>
  </p:normalViewPr>
  <p:slideViewPr>
    <p:cSldViewPr snapToGrid="0">
      <p:cViewPr varScale="1">
        <p:scale>
          <a:sx n="93" d="100"/>
          <a:sy n="93" d="100"/>
        </p:scale>
        <p:origin x="11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33719-7A6F-4214-9C0D-013FD705666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AE6E187-A671-4FEC-B3B3-861BB3DA7B57}">
      <dgm:prSet phldrT="[Text]" custT="1"/>
      <dgm:spPr>
        <a:noFill/>
        <a:ln w="19050">
          <a:solidFill>
            <a:srgbClr val="F16000"/>
          </a:solidFill>
        </a:ln>
      </dgm:spPr>
      <dgm:t>
        <a:bodyPr/>
        <a:lstStyle/>
        <a:p>
          <a:r>
            <a:rPr lang="en-US" sz="2400" dirty="0">
              <a:solidFill>
                <a:srgbClr val="F16000"/>
              </a:solidFill>
              <a:latin typeface="Gotham Bold" pitchFamily="50" charset="0"/>
            </a:rPr>
            <a:t>Data Structures &amp; Algorithms</a:t>
          </a:r>
        </a:p>
      </dgm:t>
      <dgm:extLst>
        <a:ext uri="{E40237B7-FDA0-4F09-8148-C483321AD2D9}">
          <dgm14:cNvPr xmlns:dgm14="http://schemas.microsoft.com/office/drawing/2010/diagram" id="0" name="" descr="This course will cover conceptual understanding, implementation and critical thinking while problem solving and applying various data structures and algorithms"/>
        </a:ext>
      </dgm:extLst>
    </dgm:pt>
    <dgm:pt modelId="{420DE6C3-8E95-496F-8641-0F6F3B4E48F1}" type="parTrans" cxnId="{13F72C14-2D3A-47B3-909A-BEE1A0F7FE16}">
      <dgm:prSet/>
      <dgm:spPr/>
      <dgm:t>
        <a:bodyPr/>
        <a:lstStyle/>
        <a:p>
          <a:endParaRPr lang="en-US" sz="2800">
            <a:latin typeface="Gotham Bold" pitchFamily="50" charset="0"/>
          </a:endParaRPr>
        </a:p>
      </dgm:t>
    </dgm:pt>
    <dgm:pt modelId="{27D41622-7BF3-424F-A90A-2A327C162E47}" type="sibTrans" cxnId="{13F72C14-2D3A-47B3-909A-BEE1A0F7FE16}">
      <dgm:prSet/>
      <dgm:spPr/>
      <dgm:t>
        <a:bodyPr/>
        <a:lstStyle/>
        <a:p>
          <a:endParaRPr lang="en-US" sz="2800">
            <a:latin typeface="Gotham Bold" pitchFamily="50" charset="0"/>
          </a:endParaRPr>
        </a:p>
      </dgm:t>
    </dgm:pt>
    <dgm:pt modelId="{0E6F50A2-2E78-411D-B955-C070A9F4B9F8}">
      <dgm:prSet phldrT="[Text]" custT="1"/>
      <dgm:spPr>
        <a:noFill/>
        <a:ln w="19050">
          <a:solidFill>
            <a:srgbClr val="1D9EFF"/>
          </a:solidFill>
        </a:ln>
      </dgm:spPr>
      <dgm:t>
        <a:bodyPr/>
        <a:lstStyle/>
        <a:p>
          <a:pPr>
            <a:buFont typeface="Wingdings" panose="05000000000000000000" pitchFamily="2" charset="2"/>
            <a:buChar char="§"/>
          </a:pPr>
          <a:r>
            <a:rPr lang="en-US" sz="1800" dirty="0">
              <a:solidFill>
                <a:srgbClr val="1D9EFF"/>
              </a:solidFill>
              <a:latin typeface="Gotham Bold" pitchFamily="50" charset="0"/>
            </a:rPr>
            <a:t>Conceptual Understanding</a:t>
          </a:r>
        </a:p>
      </dgm:t>
      <dgm:extLst>
        <a:ext uri="{E40237B7-FDA0-4F09-8148-C483321AD2D9}">
          <dgm14:cNvPr xmlns:dgm14="http://schemas.microsoft.com/office/drawing/2010/diagram" id="0" name="" descr=" conceptual understanding, "/>
        </a:ext>
      </dgm:extLst>
    </dgm:pt>
    <dgm:pt modelId="{C4DD3BA3-7754-4345-95D6-C158D4DD997C}" type="parTrans" cxnId="{E1B161CA-D68D-4111-BF40-1727DDF0B4F9}">
      <dgm:prSet/>
      <dgm:spPr/>
      <dgm:t>
        <a:bodyPr/>
        <a:lstStyle/>
        <a:p>
          <a:endParaRPr lang="en-US" sz="2800">
            <a:latin typeface="Gotham Bold" pitchFamily="50" charset="0"/>
          </a:endParaRPr>
        </a:p>
      </dgm:t>
    </dgm:pt>
    <dgm:pt modelId="{759D4F75-5513-4916-8D4C-162D426C7A18}" type="sibTrans" cxnId="{E1B161CA-D68D-4111-BF40-1727DDF0B4F9}">
      <dgm:prSet/>
      <dgm:spPr/>
      <dgm:t>
        <a:bodyPr/>
        <a:lstStyle/>
        <a:p>
          <a:endParaRPr lang="en-US" sz="2800">
            <a:latin typeface="Gotham Bold" pitchFamily="50" charset="0"/>
          </a:endParaRPr>
        </a:p>
      </dgm:t>
    </dgm:pt>
    <dgm:pt modelId="{291C933C-91AD-4882-8E6B-A739E39A6102}">
      <dgm:prSet phldrT="[Text]" custT="1"/>
      <dgm:spPr>
        <a:noFill/>
        <a:ln w="19050">
          <a:solidFill>
            <a:srgbClr val="1D9EFF"/>
          </a:solidFill>
        </a:ln>
      </dgm:spPr>
      <dgm:t>
        <a:bodyPr/>
        <a:lstStyle/>
        <a:p>
          <a:r>
            <a:rPr lang="en-US" sz="1800" dirty="0">
              <a:solidFill>
                <a:srgbClr val="1D9EFF"/>
              </a:solidFill>
              <a:latin typeface="Gotham Bold" pitchFamily="50" charset="0"/>
            </a:rPr>
            <a:t>Critical Thinking or Problem Solving</a:t>
          </a:r>
        </a:p>
      </dgm:t>
      <dgm:extLst>
        <a:ext uri="{E40237B7-FDA0-4F09-8148-C483321AD2D9}">
          <dgm14:cNvPr xmlns:dgm14="http://schemas.microsoft.com/office/drawing/2010/diagram" id="0" name="" descr="Critical thinking while problem solving"/>
        </a:ext>
      </dgm:extLst>
    </dgm:pt>
    <dgm:pt modelId="{1B544E79-F7C8-4AEF-8835-674D0A8009BC}" type="parTrans" cxnId="{C5CB7EA3-D67F-4D39-954D-D03AFFE50F94}">
      <dgm:prSet/>
      <dgm:spPr/>
      <dgm:t>
        <a:bodyPr/>
        <a:lstStyle/>
        <a:p>
          <a:endParaRPr lang="en-US" sz="2800">
            <a:latin typeface="Gotham Bold" pitchFamily="50" charset="0"/>
          </a:endParaRPr>
        </a:p>
      </dgm:t>
    </dgm:pt>
    <dgm:pt modelId="{8875006C-29AF-40B6-8CF2-D3BAD15984D5}" type="sibTrans" cxnId="{C5CB7EA3-D67F-4D39-954D-D03AFFE50F94}">
      <dgm:prSet/>
      <dgm:spPr/>
      <dgm:t>
        <a:bodyPr/>
        <a:lstStyle/>
        <a:p>
          <a:endParaRPr lang="en-US" sz="2800">
            <a:latin typeface="Gotham Bold" pitchFamily="50" charset="0"/>
          </a:endParaRPr>
        </a:p>
      </dgm:t>
    </dgm:pt>
    <dgm:pt modelId="{A8D91E3C-C0E0-49DA-A08F-3849BDFC9950}">
      <dgm:prSet phldrT="[Text]" phldr="1"/>
      <dgm:spPr/>
      <dgm:t>
        <a:bodyPr/>
        <a:lstStyle/>
        <a:p>
          <a:endParaRPr lang="en-US" sz="2800" dirty="0">
            <a:latin typeface="Gotham Bold" pitchFamily="50" charset="0"/>
          </a:endParaRPr>
        </a:p>
      </dgm:t>
    </dgm:pt>
    <dgm:pt modelId="{DC3536E7-4DEF-45ED-AEFA-F890867E8F78}" type="parTrans" cxnId="{85586D2C-4413-4657-9DAE-0DF606442A91}">
      <dgm:prSet/>
      <dgm:spPr/>
      <dgm:t>
        <a:bodyPr/>
        <a:lstStyle/>
        <a:p>
          <a:endParaRPr lang="en-US" sz="2800">
            <a:latin typeface="Gotham Bold" pitchFamily="50" charset="0"/>
          </a:endParaRPr>
        </a:p>
      </dgm:t>
    </dgm:pt>
    <dgm:pt modelId="{B6CC9658-2BA4-4408-B433-F821498FE5BC}" type="sibTrans" cxnId="{85586D2C-4413-4657-9DAE-0DF606442A91}">
      <dgm:prSet/>
      <dgm:spPr/>
      <dgm:t>
        <a:bodyPr/>
        <a:lstStyle/>
        <a:p>
          <a:endParaRPr lang="en-US" sz="2800">
            <a:latin typeface="Gotham Bold" pitchFamily="50" charset="0"/>
          </a:endParaRPr>
        </a:p>
      </dgm:t>
    </dgm:pt>
    <dgm:pt modelId="{BC814E58-DAA4-4227-B6C0-E804A99B2259}">
      <dgm:prSet phldrT="[Text]" phldr="1"/>
      <dgm:spPr/>
      <dgm:t>
        <a:bodyPr/>
        <a:lstStyle/>
        <a:p>
          <a:endParaRPr lang="en-US" sz="2800">
            <a:latin typeface="Gotham Bold" pitchFamily="50" charset="0"/>
          </a:endParaRPr>
        </a:p>
      </dgm:t>
    </dgm:pt>
    <dgm:pt modelId="{79CAD13A-32F9-446E-8581-F93D503EC1BC}" type="parTrans" cxnId="{EE102EE0-0803-4EA8-BDD5-DE8335D3F425}">
      <dgm:prSet/>
      <dgm:spPr/>
      <dgm:t>
        <a:bodyPr/>
        <a:lstStyle/>
        <a:p>
          <a:endParaRPr lang="en-US" sz="2800">
            <a:latin typeface="Gotham Bold" pitchFamily="50" charset="0"/>
          </a:endParaRPr>
        </a:p>
      </dgm:t>
    </dgm:pt>
    <dgm:pt modelId="{FEBE5F87-6D6D-41C1-8E0E-5E394A5F9D30}" type="sibTrans" cxnId="{EE102EE0-0803-4EA8-BDD5-DE8335D3F425}">
      <dgm:prSet/>
      <dgm:spPr/>
      <dgm:t>
        <a:bodyPr/>
        <a:lstStyle/>
        <a:p>
          <a:endParaRPr lang="en-US" sz="2800">
            <a:latin typeface="Gotham Bold" pitchFamily="50" charset="0"/>
          </a:endParaRPr>
        </a:p>
      </dgm:t>
    </dgm:pt>
    <dgm:pt modelId="{52F28BC5-DA47-4103-821A-91EE36A1A493}">
      <dgm:prSet phldrT="[Text]" phldr="1"/>
      <dgm:spPr/>
      <dgm:t>
        <a:bodyPr/>
        <a:lstStyle/>
        <a:p>
          <a:endParaRPr lang="en-US" sz="2800">
            <a:latin typeface="Gotham Bold" pitchFamily="50" charset="0"/>
          </a:endParaRPr>
        </a:p>
      </dgm:t>
    </dgm:pt>
    <dgm:pt modelId="{D4A05384-64B8-4B12-A82C-A48408B99E6E}" type="parTrans" cxnId="{27325173-C5D9-4970-B5BC-7BEC7074A4A6}">
      <dgm:prSet/>
      <dgm:spPr/>
      <dgm:t>
        <a:bodyPr/>
        <a:lstStyle/>
        <a:p>
          <a:endParaRPr lang="en-US" sz="2800">
            <a:latin typeface="Gotham Bold" pitchFamily="50" charset="0"/>
          </a:endParaRPr>
        </a:p>
      </dgm:t>
    </dgm:pt>
    <dgm:pt modelId="{22E4F192-5F06-4279-820A-278E22912798}" type="sibTrans" cxnId="{27325173-C5D9-4970-B5BC-7BEC7074A4A6}">
      <dgm:prSet/>
      <dgm:spPr/>
      <dgm:t>
        <a:bodyPr/>
        <a:lstStyle/>
        <a:p>
          <a:endParaRPr lang="en-US" sz="2800">
            <a:latin typeface="Gotham Bold" pitchFamily="50" charset="0"/>
          </a:endParaRPr>
        </a:p>
      </dgm:t>
    </dgm:pt>
    <dgm:pt modelId="{128C838D-643F-4B8B-93FD-375F25D7AF9F}">
      <dgm:prSet phldrT="[Text]" phldr="1"/>
      <dgm:spPr/>
      <dgm:t>
        <a:bodyPr/>
        <a:lstStyle/>
        <a:p>
          <a:endParaRPr lang="en-US" sz="2800">
            <a:latin typeface="Gotham Bold" pitchFamily="50" charset="0"/>
          </a:endParaRPr>
        </a:p>
      </dgm:t>
    </dgm:pt>
    <dgm:pt modelId="{7C92BD7C-DCCE-40C0-AE21-8CF159139C1B}" type="parTrans" cxnId="{470898D3-DC94-4D30-A52E-685C42C0705A}">
      <dgm:prSet/>
      <dgm:spPr/>
      <dgm:t>
        <a:bodyPr/>
        <a:lstStyle/>
        <a:p>
          <a:endParaRPr lang="en-US" sz="2800">
            <a:latin typeface="Gotham Bold" pitchFamily="50" charset="0"/>
          </a:endParaRPr>
        </a:p>
      </dgm:t>
    </dgm:pt>
    <dgm:pt modelId="{104BC77B-B2FA-441B-A6C0-B1891A74ED43}" type="sibTrans" cxnId="{470898D3-DC94-4D30-A52E-685C42C0705A}">
      <dgm:prSet/>
      <dgm:spPr/>
      <dgm:t>
        <a:bodyPr/>
        <a:lstStyle/>
        <a:p>
          <a:endParaRPr lang="en-US" sz="2800">
            <a:latin typeface="Gotham Bold" pitchFamily="50" charset="0"/>
          </a:endParaRPr>
        </a:p>
      </dgm:t>
    </dgm:pt>
    <dgm:pt modelId="{CC20A6D1-0E8B-4ABC-9D12-82F654FFA1D9}">
      <dgm:prSet phldrT="[Text]" phldr="1"/>
      <dgm:spPr/>
      <dgm:t>
        <a:bodyPr/>
        <a:lstStyle/>
        <a:p>
          <a:endParaRPr lang="en-US" sz="2800" dirty="0">
            <a:latin typeface="Gotham Bold" pitchFamily="50" charset="0"/>
          </a:endParaRPr>
        </a:p>
      </dgm:t>
    </dgm:pt>
    <dgm:pt modelId="{C26C0ECB-C4D6-4841-AD77-853DC6287CD3}" type="parTrans" cxnId="{329AAF3C-E80A-4591-931D-A75FB88A05E7}">
      <dgm:prSet/>
      <dgm:spPr/>
      <dgm:t>
        <a:bodyPr/>
        <a:lstStyle/>
        <a:p>
          <a:endParaRPr lang="en-US" sz="2800">
            <a:latin typeface="Gotham Bold" pitchFamily="50" charset="0"/>
          </a:endParaRPr>
        </a:p>
      </dgm:t>
    </dgm:pt>
    <dgm:pt modelId="{FAB53CA2-B847-4639-AAE6-4A30B98234CA}" type="sibTrans" cxnId="{329AAF3C-E80A-4591-931D-A75FB88A05E7}">
      <dgm:prSet/>
      <dgm:spPr/>
      <dgm:t>
        <a:bodyPr/>
        <a:lstStyle/>
        <a:p>
          <a:endParaRPr lang="en-US" sz="2800">
            <a:latin typeface="Gotham Bold" pitchFamily="50" charset="0"/>
          </a:endParaRPr>
        </a:p>
      </dgm:t>
    </dgm:pt>
    <dgm:pt modelId="{F01462A8-07C4-4291-8A36-AF662AE57D89}">
      <dgm:prSet phldrT="[Text]" custT="1"/>
      <dgm:spPr>
        <a:noFill/>
        <a:ln w="19050">
          <a:solidFill>
            <a:srgbClr val="1D9EFF"/>
          </a:solidFill>
        </a:ln>
      </dgm:spPr>
      <dgm:t>
        <a:bodyPr/>
        <a:lstStyle/>
        <a:p>
          <a:r>
            <a:rPr lang="en-US" sz="1800" dirty="0">
              <a:solidFill>
                <a:srgbClr val="1D9EFF"/>
              </a:solidFill>
              <a:latin typeface="Gotham Bold" pitchFamily="50" charset="0"/>
            </a:rPr>
            <a:t>Implementation</a:t>
          </a:r>
        </a:p>
      </dgm:t>
      <dgm:extLst>
        <a:ext uri="{E40237B7-FDA0-4F09-8148-C483321AD2D9}">
          <dgm14:cNvPr xmlns:dgm14="http://schemas.microsoft.com/office/drawing/2010/diagram" id="0" name="" descr="implementation"/>
        </a:ext>
      </dgm:extLst>
    </dgm:pt>
    <dgm:pt modelId="{96B5FECB-540C-4337-B516-2FCD6400ED37}" type="parTrans" cxnId="{84450B19-2A5C-482F-BA68-7BC10F87C39A}">
      <dgm:prSet/>
      <dgm:spPr/>
      <dgm:t>
        <a:bodyPr/>
        <a:lstStyle/>
        <a:p>
          <a:endParaRPr lang="en-US"/>
        </a:p>
      </dgm:t>
    </dgm:pt>
    <dgm:pt modelId="{86C608BD-D64B-4017-9506-98B2CC3A078F}" type="sibTrans" cxnId="{84450B19-2A5C-482F-BA68-7BC10F87C39A}">
      <dgm:prSet/>
      <dgm:spPr/>
      <dgm:t>
        <a:bodyPr/>
        <a:lstStyle/>
        <a:p>
          <a:endParaRPr lang="en-US"/>
        </a:p>
      </dgm:t>
    </dgm:pt>
    <dgm:pt modelId="{C7B63947-DEEF-46FF-AFEC-0519A852EF3A}" type="pres">
      <dgm:prSet presAssocID="{8DC33719-7A6F-4214-9C0D-013FD705666A}" presName="Name0" presStyleCnt="0">
        <dgm:presLayoutVars>
          <dgm:chMax val="1"/>
          <dgm:chPref val="1"/>
          <dgm:dir/>
          <dgm:animOne val="branch"/>
          <dgm:animLvl val="lvl"/>
        </dgm:presLayoutVars>
      </dgm:prSet>
      <dgm:spPr/>
    </dgm:pt>
    <dgm:pt modelId="{8C5F2717-6365-4ACE-B876-95EF07335337}" type="pres">
      <dgm:prSet presAssocID="{9AE6E187-A671-4FEC-B3B3-861BB3DA7B57}" presName="singleCycle" presStyleCnt="0"/>
      <dgm:spPr/>
    </dgm:pt>
    <dgm:pt modelId="{80561381-6CA4-419C-A16D-B5A76FEA5215}" type="pres">
      <dgm:prSet presAssocID="{9AE6E187-A671-4FEC-B3B3-861BB3DA7B57}" presName="singleCenter" presStyleLbl="node1" presStyleIdx="0" presStyleCnt="4" custScaleX="213498" custScaleY="76218" custLinFactNeighborX="17034" custLinFactNeighborY="-12776">
        <dgm:presLayoutVars>
          <dgm:chMax val="7"/>
          <dgm:chPref val="7"/>
        </dgm:presLayoutVars>
      </dgm:prSet>
      <dgm:spPr/>
    </dgm:pt>
    <dgm:pt modelId="{68452DFE-84CE-4323-805F-49715B25DF2A}" type="pres">
      <dgm:prSet presAssocID="{C4DD3BA3-7754-4345-95D6-C158D4DD997C}" presName="Name56" presStyleLbl="parChTrans1D2" presStyleIdx="0" presStyleCnt="3"/>
      <dgm:spPr/>
    </dgm:pt>
    <dgm:pt modelId="{5D650C01-FAC9-4563-93F7-E60F8F3D1BB0}" type="pres">
      <dgm:prSet presAssocID="{0E6F50A2-2E78-411D-B955-C070A9F4B9F8}" presName="text0" presStyleLbl="node1" presStyleIdx="1" presStyleCnt="4" custScaleX="283349" custScaleY="94733" custRadScaleRad="108565" custRadScaleInc="30295">
        <dgm:presLayoutVars>
          <dgm:bulletEnabled val="1"/>
        </dgm:presLayoutVars>
      </dgm:prSet>
      <dgm:spPr/>
    </dgm:pt>
    <dgm:pt modelId="{CA4BFDF4-1CEF-4493-AB0C-F0AB026FD224}" type="pres">
      <dgm:prSet presAssocID="{1B544E79-F7C8-4AEF-8835-674D0A8009BC}" presName="Name56" presStyleLbl="parChTrans1D2" presStyleIdx="1" presStyleCnt="3"/>
      <dgm:spPr/>
    </dgm:pt>
    <dgm:pt modelId="{75AFE9F6-ACD3-4CF1-8850-04EC82CEFC57}" type="pres">
      <dgm:prSet presAssocID="{291C933C-91AD-4882-8E6B-A739E39A6102}" presName="text0" presStyleLbl="node1" presStyleIdx="2" presStyleCnt="4" custScaleX="251756" custScaleY="94733" custRadScaleRad="162957" custRadScaleInc="-22719">
        <dgm:presLayoutVars>
          <dgm:bulletEnabled val="1"/>
        </dgm:presLayoutVars>
      </dgm:prSet>
      <dgm:spPr/>
    </dgm:pt>
    <dgm:pt modelId="{BD2F718F-F501-40DC-92E0-CA63629BF8DF}" type="pres">
      <dgm:prSet presAssocID="{96B5FECB-540C-4337-B516-2FCD6400ED37}" presName="Name56" presStyleLbl="parChTrans1D2" presStyleIdx="2" presStyleCnt="3"/>
      <dgm:spPr/>
    </dgm:pt>
    <dgm:pt modelId="{4BFB453D-3590-494D-B902-EC59B4254293}" type="pres">
      <dgm:prSet presAssocID="{F01462A8-07C4-4291-8A36-AF662AE57D89}" presName="text0" presStyleLbl="node1" presStyleIdx="3" presStyleCnt="4" custScaleX="272010" custScaleY="94733">
        <dgm:presLayoutVars>
          <dgm:bulletEnabled val="1"/>
        </dgm:presLayoutVars>
      </dgm:prSet>
      <dgm:spPr/>
    </dgm:pt>
  </dgm:ptLst>
  <dgm:cxnLst>
    <dgm:cxn modelId="{C3286302-8140-4664-A785-24FE742D5D07}" type="presOf" srcId="{96B5FECB-540C-4337-B516-2FCD6400ED37}" destId="{BD2F718F-F501-40DC-92E0-CA63629BF8DF}" srcOrd="0" destOrd="0" presId="urn:microsoft.com/office/officeart/2008/layout/RadialCluster"/>
    <dgm:cxn modelId="{13F72C14-2D3A-47B3-909A-BEE1A0F7FE16}" srcId="{8DC33719-7A6F-4214-9C0D-013FD705666A}" destId="{9AE6E187-A671-4FEC-B3B3-861BB3DA7B57}" srcOrd="0" destOrd="0" parTransId="{420DE6C3-8E95-496F-8641-0F6F3B4E48F1}" sibTransId="{27D41622-7BF3-424F-A90A-2A327C162E47}"/>
    <dgm:cxn modelId="{84450B19-2A5C-482F-BA68-7BC10F87C39A}" srcId="{9AE6E187-A671-4FEC-B3B3-861BB3DA7B57}" destId="{F01462A8-07C4-4291-8A36-AF662AE57D89}" srcOrd="2" destOrd="0" parTransId="{96B5FECB-540C-4337-B516-2FCD6400ED37}" sibTransId="{86C608BD-D64B-4017-9506-98B2CC3A078F}"/>
    <dgm:cxn modelId="{F6B08226-0A21-4173-9906-3B075CA4C6F5}" type="presOf" srcId="{C4DD3BA3-7754-4345-95D6-C158D4DD997C}" destId="{68452DFE-84CE-4323-805F-49715B25DF2A}" srcOrd="0" destOrd="0" presId="urn:microsoft.com/office/officeart/2008/layout/RadialCluster"/>
    <dgm:cxn modelId="{85586D2C-4413-4657-9DAE-0DF606442A91}" srcId="{8DC33719-7A6F-4214-9C0D-013FD705666A}" destId="{A8D91E3C-C0E0-49DA-A08F-3849BDFC9950}" srcOrd="1" destOrd="0" parTransId="{DC3536E7-4DEF-45ED-AEFA-F890867E8F78}" sibTransId="{B6CC9658-2BA4-4408-B433-F821498FE5BC}"/>
    <dgm:cxn modelId="{329AAF3C-E80A-4591-931D-A75FB88A05E7}" srcId="{52F28BC5-DA47-4103-821A-91EE36A1A493}" destId="{CC20A6D1-0E8B-4ABC-9D12-82F654FFA1D9}" srcOrd="1" destOrd="0" parTransId="{C26C0ECB-C4D6-4841-AD77-853DC6287CD3}" sibTransId="{FAB53CA2-B847-4639-AAE6-4A30B98234CA}"/>
    <dgm:cxn modelId="{C207413E-D4EE-4AF9-B33A-34418FDD5272}" type="presOf" srcId="{0E6F50A2-2E78-411D-B955-C070A9F4B9F8}" destId="{5D650C01-FAC9-4563-93F7-E60F8F3D1BB0}" srcOrd="0" destOrd="0" presId="urn:microsoft.com/office/officeart/2008/layout/RadialCluster"/>
    <dgm:cxn modelId="{DFCC074E-89D8-41DE-B6FB-6782FBBC933B}" type="presOf" srcId="{1B544E79-F7C8-4AEF-8835-674D0A8009BC}" destId="{CA4BFDF4-1CEF-4493-AB0C-F0AB026FD224}" srcOrd="0" destOrd="0" presId="urn:microsoft.com/office/officeart/2008/layout/RadialCluster"/>
    <dgm:cxn modelId="{27325173-C5D9-4970-B5BC-7BEC7074A4A6}" srcId="{8DC33719-7A6F-4214-9C0D-013FD705666A}" destId="{52F28BC5-DA47-4103-821A-91EE36A1A493}" srcOrd="2" destOrd="0" parTransId="{D4A05384-64B8-4B12-A82C-A48408B99E6E}" sibTransId="{22E4F192-5F06-4279-820A-278E22912798}"/>
    <dgm:cxn modelId="{F096699B-0DE9-4D67-93B0-EF973CC20FCA}" type="presOf" srcId="{9AE6E187-A671-4FEC-B3B3-861BB3DA7B57}" destId="{80561381-6CA4-419C-A16D-B5A76FEA5215}" srcOrd="0" destOrd="0" presId="urn:microsoft.com/office/officeart/2008/layout/RadialCluster"/>
    <dgm:cxn modelId="{C5CB7EA3-D67F-4D39-954D-D03AFFE50F94}" srcId="{9AE6E187-A671-4FEC-B3B3-861BB3DA7B57}" destId="{291C933C-91AD-4882-8E6B-A739E39A6102}" srcOrd="1" destOrd="0" parTransId="{1B544E79-F7C8-4AEF-8835-674D0A8009BC}" sibTransId="{8875006C-29AF-40B6-8CF2-D3BAD15984D5}"/>
    <dgm:cxn modelId="{E1B161CA-D68D-4111-BF40-1727DDF0B4F9}" srcId="{9AE6E187-A671-4FEC-B3B3-861BB3DA7B57}" destId="{0E6F50A2-2E78-411D-B955-C070A9F4B9F8}" srcOrd="0" destOrd="0" parTransId="{C4DD3BA3-7754-4345-95D6-C158D4DD997C}" sibTransId="{759D4F75-5513-4916-8D4C-162D426C7A18}"/>
    <dgm:cxn modelId="{470898D3-DC94-4D30-A52E-685C42C0705A}" srcId="{52F28BC5-DA47-4103-821A-91EE36A1A493}" destId="{128C838D-643F-4B8B-93FD-375F25D7AF9F}" srcOrd="0" destOrd="0" parTransId="{7C92BD7C-DCCE-40C0-AE21-8CF159139C1B}" sibTransId="{104BC77B-B2FA-441B-A6C0-B1891A74ED43}"/>
    <dgm:cxn modelId="{232189DE-4C40-451D-9A6A-22FA37E23C1F}" type="presOf" srcId="{291C933C-91AD-4882-8E6B-A739E39A6102}" destId="{75AFE9F6-ACD3-4CF1-8850-04EC82CEFC57}" srcOrd="0" destOrd="0" presId="urn:microsoft.com/office/officeart/2008/layout/RadialCluster"/>
    <dgm:cxn modelId="{EE102EE0-0803-4EA8-BDD5-DE8335D3F425}" srcId="{A8D91E3C-C0E0-49DA-A08F-3849BDFC9950}" destId="{BC814E58-DAA4-4227-B6C0-E804A99B2259}" srcOrd="0" destOrd="0" parTransId="{79CAD13A-32F9-446E-8581-F93D503EC1BC}" sibTransId="{FEBE5F87-6D6D-41C1-8E0E-5E394A5F9D30}"/>
    <dgm:cxn modelId="{ACE4B7E0-35A0-40CE-AB6A-3633B2A5AA0C}" type="presOf" srcId="{8DC33719-7A6F-4214-9C0D-013FD705666A}" destId="{C7B63947-DEEF-46FF-AFEC-0519A852EF3A}" srcOrd="0" destOrd="0" presId="urn:microsoft.com/office/officeart/2008/layout/RadialCluster"/>
    <dgm:cxn modelId="{3688B8F0-1F3D-4D03-9D9E-8F3B79F2736B}" type="presOf" srcId="{F01462A8-07C4-4291-8A36-AF662AE57D89}" destId="{4BFB453D-3590-494D-B902-EC59B4254293}" srcOrd="0" destOrd="0" presId="urn:microsoft.com/office/officeart/2008/layout/RadialCluster"/>
    <dgm:cxn modelId="{9E29CCFD-6E73-4432-8188-196E1D805F2C}" type="presParOf" srcId="{C7B63947-DEEF-46FF-AFEC-0519A852EF3A}" destId="{8C5F2717-6365-4ACE-B876-95EF07335337}" srcOrd="0" destOrd="0" presId="urn:microsoft.com/office/officeart/2008/layout/RadialCluster"/>
    <dgm:cxn modelId="{1DE9B7B8-79E7-414F-A34F-01E65F11C7CB}" type="presParOf" srcId="{8C5F2717-6365-4ACE-B876-95EF07335337}" destId="{80561381-6CA4-419C-A16D-B5A76FEA5215}" srcOrd="0" destOrd="0" presId="urn:microsoft.com/office/officeart/2008/layout/RadialCluster"/>
    <dgm:cxn modelId="{00228588-2322-4339-A244-EEAF62249163}" type="presParOf" srcId="{8C5F2717-6365-4ACE-B876-95EF07335337}" destId="{68452DFE-84CE-4323-805F-49715B25DF2A}" srcOrd="1" destOrd="0" presId="urn:microsoft.com/office/officeart/2008/layout/RadialCluster"/>
    <dgm:cxn modelId="{1AD0706A-8D2D-4AFF-AD35-CDA64F395C37}" type="presParOf" srcId="{8C5F2717-6365-4ACE-B876-95EF07335337}" destId="{5D650C01-FAC9-4563-93F7-E60F8F3D1BB0}" srcOrd="2" destOrd="0" presId="urn:microsoft.com/office/officeart/2008/layout/RadialCluster"/>
    <dgm:cxn modelId="{7ABD4FBE-FA38-47B9-A250-69A84DD2912C}" type="presParOf" srcId="{8C5F2717-6365-4ACE-B876-95EF07335337}" destId="{CA4BFDF4-1CEF-4493-AB0C-F0AB026FD224}" srcOrd="3" destOrd="0" presId="urn:microsoft.com/office/officeart/2008/layout/RadialCluster"/>
    <dgm:cxn modelId="{E57B2A9C-197E-41A6-A21E-150C3D18A23B}" type="presParOf" srcId="{8C5F2717-6365-4ACE-B876-95EF07335337}" destId="{75AFE9F6-ACD3-4CF1-8850-04EC82CEFC57}" srcOrd="4" destOrd="0" presId="urn:microsoft.com/office/officeart/2008/layout/RadialCluster"/>
    <dgm:cxn modelId="{E398EA7C-5470-49FA-ABA6-7CC6D1327FFB}" type="presParOf" srcId="{8C5F2717-6365-4ACE-B876-95EF07335337}" destId="{BD2F718F-F501-40DC-92E0-CA63629BF8DF}" srcOrd="5" destOrd="0" presId="urn:microsoft.com/office/officeart/2008/layout/RadialCluster"/>
    <dgm:cxn modelId="{82657291-DA5D-4C4B-A2F4-9A568373BEB7}" type="presParOf" srcId="{8C5F2717-6365-4ACE-B876-95EF07335337}" destId="{4BFB453D-3590-494D-B902-EC59B425429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1381-6CA4-419C-A16D-B5A76FEA5215}">
      <dsp:nvSpPr>
        <dsp:cNvPr id="0" name=""/>
        <dsp:cNvSpPr/>
      </dsp:nvSpPr>
      <dsp:spPr>
        <a:xfrm>
          <a:off x="4077862" y="1839855"/>
          <a:ext cx="3075771" cy="1098039"/>
        </a:xfrm>
        <a:prstGeom prst="roundRect">
          <a:avLst/>
        </a:prstGeom>
        <a:noFill/>
        <a:ln w="19050" cap="flat" cmpd="sng" algn="ctr">
          <a:solidFill>
            <a:srgbClr val="F16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16000"/>
              </a:solidFill>
              <a:latin typeface="Gotham Bold" pitchFamily="50" charset="0"/>
            </a:rPr>
            <a:t>Data Structures &amp; Algorithms</a:t>
          </a:r>
        </a:p>
      </dsp:txBody>
      <dsp:txXfrm>
        <a:off x="4131464" y="1893457"/>
        <a:ext cx="2968567" cy="990835"/>
      </dsp:txXfrm>
    </dsp:sp>
    <dsp:sp modelId="{68452DFE-84CE-4323-805F-49715B25DF2A}">
      <dsp:nvSpPr>
        <dsp:cNvPr id="0" name=""/>
        <dsp:cNvSpPr/>
      </dsp:nvSpPr>
      <dsp:spPr>
        <a:xfrm rot="16191106">
          <a:off x="5257727" y="1484175"/>
          <a:ext cx="711361" cy="0"/>
        </a:xfrm>
        <a:custGeom>
          <a:avLst/>
          <a:gdLst/>
          <a:ahLst/>
          <a:cxnLst/>
          <a:rect l="0" t="0" r="0" b="0"/>
          <a:pathLst>
            <a:path>
              <a:moveTo>
                <a:pt x="0" y="0"/>
              </a:moveTo>
              <a:lnTo>
                <a:pt x="7113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50C01-FAC9-4563-93F7-E60F8F3D1BB0}">
      <dsp:nvSpPr>
        <dsp:cNvPr id="0" name=""/>
        <dsp:cNvSpPr/>
      </dsp:nvSpPr>
      <dsp:spPr>
        <a:xfrm>
          <a:off x="4243806" y="214096"/>
          <a:ext cx="2734996"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US" sz="1800" kern="1200" dirty="0">
              <a:solidFill>
                <a:srgbClr val="1D9EFF"/>
              </a:solidFill>
              <a:latin typeface="Gotham Bold" pitchFamily="50" charset="0"/>
            </a:rPr>
            <a:t>Conceptual Understanding</a:t>
          </a:r>
        </a:p>
      </dsp:txBody>
      <dsp:txXfrm>
        <a:off x="4288443" y="258733"/>
        <a:ext cx="2645722" cy="825126"/>
      </dsp:txXfrm>
    </dsp:sp>
    <dsp:sp modelId="{CA4BFDF4-1CEF-4493-AB0C-F0AB026FD224}">
      <dsp:nvSpPr>
        <dsp:cNvPr id="0" name=""/>
        <dsp:cNvSpPr/>
      </dsp:nvSpPr>
      <dsp:spPr>
        <a:xfrm rot="1818393">
          <a:off x="6477053" y="3225846"/>
          <a:ext cx="1141247" cy="0"/>
        </a:xfrm>
        <a:custGeom>
          <a:avLst/>
          <a:gdLst/>
          <a:ahLst/>
          <a:cxnLst/>
          <a:rect l="0" t="0" r="0" b="0"/>
          <a:pathLst>
            <a:path>
              <a:moveTo>
                <a:pt x="0" y="0"/>
              </a:moveTo>
              <a:lnTo>
                <a:pt x="11412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FE9F6-ACD3-4CF1-8850-04EC82CEFC57}">
      <dsp:nvSpPr>
        <dsp:cNvPr id="0" name=""/>
        <dsp:cNvSpPr/>
      </dsp:nvSpPr>
      <dsp:spPr>
        <a:xfrm>
          <a:off x="7107493" y="3513798"/>
          <a:ext cx="24300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Critical Thinking or Problem Solving</a:t>
          </a:r>
        </a:p>
      </dsp:txBody>
      <dsp:txXfrm>
        <a:off x="7152130" y="3558435"/>
        <a:ext cx="2340774" cy="825126"/>
      </dsp:txXfrm>
    </dsp:sp>
    <dsp:sp modelId="{BD2F718F-F501-40DC-92E0-CA63629BF8DF}">
      <dsp:nvSpPr>
        <dsp:cNvPr id="0" name=""/>
        <dsp:cNvSpPr/>
      </dsp:nvSpPr>
      <dsp:spPr>
        <a:xfrm rot="8876955">
          <a:off x="3579265" y="3270959"/>
          <a:ext cx="1255261" cy="0"/>
        </a:xfrm>
        <a:custGeom>
          <a:avLst/>
          <a:gdLst/>
          <a:ahLst/>
          <a:cxnLst/>
          <a:rect l="0" t="0" r="0" b="0"/>
          <a:pathLst>
            <a:path>
              <a:moveTo>
                <a:pt x="0" y="0"/>
              </a:moveTo>
              <a:lnTo>
                <a:pt x="1255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B453D-3590-494D-B902-EC59B4254293}">
      <dsp:nvSpPr>
        <dsp:cNvPr id="0" name=""/>
        <dsp:cNvSpPr/>
      </dsp:nvSpPr>
      <dsp:spPr>
        <a:xfrm>
          <a:off x="1631922" y="3604024"/>
          <a:ext cx="26255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Implementation</a:t>
          </a:r>
        </a:p>
      </dsp:txBody>
      <dsp:txXfrm>
        <a:off x="1676559" y="3648661"/>
        <a:ext cx="2536274" cy="82512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6AF1-EF24-4659-9089-2771856A9EA2}" type="datetimeFigureOut">
              <a:rPr lang="en-US" smtClean="0"/>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3017C-A127-4C06-BF43-1875A8859C4B}" type="slidenum">
              <a:rPr lang="en-US" smtClean="0"/>
              <a:t>‹#›</a:t>
            </a:fld>
            <a:endParaRPr lang="en-US"/>
          </a:p>
        </p:txBody>
      </p:sp>
    </p:spTree>
    <p:extLst>
      <p:ext uri="{BB962C8B-B14F-4D97-AF65-F5344CB8AC3E}">
        <p14:creationId xmlns:p14="http://schemas.microsoft.com/office/powerpoint/2010/main" val="7596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a:t>
            </a:fld>
            <a:endParaRPr lang="en-US"/>
          </a:p>
        </p:txBody>
      </p:sp>
    </p:spTree>
    <p:extLst>
      <p:ext uri="{BB962C8B-B14F-4D97-AF65-F5344CB8AC3E}">
        <p14:creationId xmlns:p14="http://schemas.microsoft.com/office/powerpoint/2010/main" val="9421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 we truly care about?</a:t>
            </a:r>
          </a:p>
        </p:txBody>
      </p:sp>
      <p:sp>
        <p:nvSpPr>
          <p:cNvPr id="4" name="Slide Number Placeholder 3"/>
          <p:cNvSpPr>
            <a:spLocks noGrp="1"/>
          </p:cNvSpPr>
          <p:nvPr>
            <p:ph type="sldNum" sz="quarter" idx="5"/>
          </p:nvPr>
        </p:nvSpPr>
        <p:spPr/>
        <p:txBody>
          <a:bodyPr/>
          <a:lstStyle/>
          <a:p>
            <a:fld id="{E2B3017C-A127-4C06-BF43-1875A8859C4B}" type="slidenum">
              <a:rPr lang="en-US" smtClean="0"/>
              <a:t>10</a:t>
            </a:fld>
            <a:endParaRPr lang="en-US"/>
          </a:p>
        </p:txBody>
      </p:sp>
    </p:spTree>
    <p:extLst>
      <p:ext uri="{BB962C8B-B14F-4D97-AF65-F5344CB8AC3E}">
        <p14:creationId xmlns:p14="http://schemas.microsoft.com/office/powerpoint/2010/main" val="2178540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11</a:t>
            </a:fld>
            <a:endParaRPr lang="en-US"/>
          </a:p>
        </p:txBody>
      </p:sp>
    </p:spTree>
    <p:extLst>
      <p:ext uri="{BB962C8B-B14F-4D97-AF65-F5344CB8AC3E}">
        <p14:creationId xmlns:p14="http://schemas.microsoft.com/office/powerpoint/2010/main" val="216305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12</a:t>
            </a:fld>
            <a:endParaRPr lang="en-US"/>
          </a:p>
        </p:txBody>
      </p:sp>
    </p:spTree>
    <p:extLst>
      <p:ext uri="{BB962C8B-B14F-4D97-AF65-F5344CB8AC3E}">
        <p14:creationId xmlns:p14="http://schemas.microsoft.com/office/powerpoint/2010/main" val="104199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13</a:t>
            </a:fld>
            <a:endParaRPr lang="en-US"/>
          </a:p>
        </p:txBody>
      </p:sp>
    </p:spTree>
    <p:extLst>
      <p:ext uri="{BB962C8B-B14F-4D97-AF65-F5344CB8AC3E}">
        <p14:creationId xmlns:p14="http://schemas.microsoft.com/office/powerpoint/2010/main" val="261050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14</a:t>
            </a:fld>
            <a:endParaRPr lang="en-US"/>
          </a:p>
        </p:txBody>
      </p:sp>
    </p:spTree>
    <p:extLst>
      <p:ext uri="{BB962C8B-B14F-4D97-AF65-F5344CB8AC3E}">
        <p14:creationId xmlns:p14="http://schemas.microsoft.com/office/powerpoint/2010/main" val="287684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15</a:t>
            </a:fld>
            <a:endParaRPr lang="en-US"/>
          </a:p>
        </p:txBody>
      </p:sp>
    </p:spTree>
    <p:extLst>
      <p:ext uri="{BB962C8B-B14F-4D97-AF65-F5344CB8AC3E}">
        <p14:creationId xmlns:p14="http://schemas.microsoft.com/office/powerpoint/2010/main" val="2892850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16</a:t>
            </a:fld>
            <a:endParaRPr lang="en-US"/>
          </a:p>
        </p:txBody>
      </p:sp>
    </p:spTree>
    <p:extLst>
      <p:ext uri="{BB962C8B-B14F-4D97-AF65-F5344CB8AC3E}">
        <p14:creationId xmlns:p14="http://schemas.microsoft.com/office/powerpoint/2010/main" val="414099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17</a:t>
            </a:fld>
            <a:endParaRPr lang="en-US"/>
          </a:p>
        </p:txBody>
      </p:sp>
    </p:spTree>
    <p:extLst>
      <p:ext uri="{BB962C8B-B14F-4D97-AF65-F5344CB8AC3E}">
        <p14:creationId xmlns:p14="http://schemas.microsoft.com/office/powerpoint/2010/main" val="285945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18</a:t>
            </a:fld>
            <a:endParaRPr lang="en-US"/>
          </a:p>
        </p:txBody>
      </p:sp>
    </p:spTree>
    <p:extLst>
      <p:ext uri="{BB962C8B-B14F-4D97-AF65-F5344CB8AC3E}">
        <p14:creationId xmlns:p14="http://schemas.microsoft.com/office/powerpoint/2010/main" val="1421641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19</a:t>
            </a:fld>
            <a:endParaRPr lang="en-US"/>
          </a:p>
        </p:txBody>
      </p:sp>
    </p:spTree>
    <p:extLst>
      <p:ext uri="{BB962C8B-B14F-4D97-AF65-F5344CB8AC3E}">
        <p14:creationId xmlns:p14="http://schemas.microsoft.com/office/powerpoint/2010/main" val="321273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b="0" i="0" u="none" strike="noStrike" cap="none" baseline="0" dirty="0">
                <a:solidFill>
                  <a:srgbClr val="000000"/>
                </a:solidFill>
                <a:latin typeface="Arial"/>
                <a:ea typeface="Arial"/>
                <a:cs typeface="Arial"/>
                <a:sym typeface="Arial"/>
              </a:rPr>
              <a:t>My name is Aman and I will be your instructor for this course</a:t>
            </a:r>
          </a:p>
          <a:p>
            <a:pPr marL="158750" indent="0">
              <a:buNone/>
            </a:pPr>
            <a:r>
              <a:rPr lang="en-US" sz="1200" b="0" i="0" u="none" strike="noStrike" cap="none" baseline="0" dirty="0">
                <a:solidFill>
                  <a:srgbClr val="000000"/>
                </a:solidFill>
                <a:latin typeface="Arial"/>
                <a:ea typeface="Arial"/>
                <a:cs typeface="Arial"/>
                <a:sym typeface="Arial"/>
              </a:rPr>
              <a:t>I wear many hats and identify myself as a</a:t>
            </a:r>
          </a:p>
          <a:p>
            <a:pPr marL="158750" indent="0">
              <a:buNone/>
            </a:pPr>
            <a:r>
              <a:rPr lang="en-US" sz="1200" b="0" i="0" u="none" strike="noStrike" cap="none" baseline="0" dirty="0">
                <a:solidFill>
                  <a:srgbClr val="000000"/>
                </a:solidFill>
                <a:latin typeface="Arial"/>
                <a:ea typeface="Arial"/>
                <a:cs typeface="Arial"/>
                <a:sym typeface="Arial"/>
              </a:rPr>
              <a:t>Some of the organ…</a:t>
            </a:r>
          </a:p>
        </p:txBody>
      </p:sp>
      <p:sp>
        <p:nvSpPr>
          <p:cNvPr id="4" name="Slide Number Placeholder 3"/>
          <p:cNvSpPr>
            <a:spLocks noGrp="1"/>
          </p:cNvSpPr>
          <p:nvPr>
            <p:ph type="sldNum" sz="quarter" idx="5"/>
          </p:nvPr>
        </p:nvSpPr>
        <p:spPr/>
        <p:txBody>
          <a:bodyPr/>
          <a:lstStyle/>
          <a:p>
            <a:fld id="{E2B3017C-A127-4C06-BF43-1875A8859C4B}" type="slidenum">
              <a:rPr lang="en-US" smtClean="0"/>
              <a:t>2</a:t>
            </a:fld>
            <a:endParaRPr lang="en-US"/>
          </a:p>
        </p:txBody>
      </p:sp>
    </p:spTree>
    <p:extLst>
      <p:ext uri="{BB962C8B-B14F-4D97-AF65-F5344CB8AC3E}">
        <p14:creationId xmlns:p14="http://schemas.microsoft.com/office/powerpoint/2010/main" val="3806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20</a:t>
            </a:fld>
            <a:endParaRPr lang="en-US"/>
          </a:p>
        </p:txBody>
      </p:sp>
    </p:spTree>
    <p:extLst>
      <p:ext uri="{BB962C8B-B14F-4D97-AF65-F5344CB8AC3E}">
        <p14:creationId xmlns:p14="http://schemas.microsoft.com/office/powerpoint/2010/main" val="4110941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21</a:t>
            </a:fld>
            <a:endParaRPr lang="en-US"/>
          </a:p>
        </p:txBody>
      </p:sp>
    </p:spTree>
    <p:extLst>
      <p:ext uri="{BB962C8B-B14F-4D97-AF65-F5344CB8AC3E}">
        <p14:creationId xmlns:p14="http://schemas.microsoft.com/office/powerpoint/2010/main" val="398647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22</a:t>
            </a:fld>
            <a:endParaRPr lang="en-US"/>
          </a:p>
        </p:txBody>
      </p:sp>
    </p:spTree>
    <p:extLst>
      <p:ext uri="{BB962C8B-B14F-4D97-AF65-F5344CB8AC3E}">
        <p14:creationId xmlns:p14="http://schemas.microsoft.com/office/powerpoint/2010/main" val="1784565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23</a:t>
            </a:fld>
            <a:endParaRPr lang="en-US"/>
          </a:p>
        </p:txBody>
      </p:sp>
    </p:spTree>
    <p:extLst>
      <p:ext uri="{BB962C8B-B14F-4D97-AF65-F5344CB8AC3E}">
        <p14:creationId xmlns:p14="http://schemas.microsoft.com/office/powerpoint/2010/main" val="3010938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24</a:t>
            </a:fld>
            <a:endParaRPr lang="en-US"/>
          </a:p>
        </p:txBody>
      </p:sp>
    </p:spTree>
    <p:extLst>
      <p:ext uri="{BB962C8B-B14F-4D97-AF65-F5344CB8AC3E}">
        <p14:creationId xmlns:p14="http://schemas.microsoft.com/office/powerpoint/2010/main" val="4239307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25</a:t>
            </a:fld>
            <a:endParaRPr lang="en-US"/>
          </a:p>
        </p:txBody>
      </p:sp>
    </p:spTree>
    <p:extLst>
      <p:ext uri="{BB962C8B-B14F-4D97-AF65-F5344CB8AC3E}">
        <p14:creationId xmlns:p14="http://schemas.microsoft.com/office/powerpoint/2010/main" val="3310882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26</a:t>
            </a:fld>
            <a:endParaRPr lang="en-US"/>
          </a:p>
        </p:txBody>
      </p:sp>
    </p:spTree>
    <p:extLst>
      <p:ext uri="{BB962C8B-B14F-4D97-AF65-F5344CB8AC3E}">
        <p14:creationId xmlns:p14="http://schemas.microsoft.com/office/powerpoint/2010/main" val="1911485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27</a:t>
            </a:fld>
            <a:endParaRPr lang="en-US"/>
          </a:p>
        </p:txBody>
      </p:sp>
    </p:spTree>
    <p:extLst>
      <p:ext uri="{BB962C8B-B14F-4D97-AF65-F5344CB8AC3E}">
        <p14:creationId xmlns:p14="http://schemas.microsoft.com/office/powerpoint/2010/main" val="1570109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28</a:t>
            </a:fld>
            <a:endParaRPr lang="en-US"/>
          </a:p>
        </p:txBody>
      </p:sp>
    </p:spTree>
    <p:extLst>
      <p:ext uri="{BB962C8B-B14F-4D97-AF65-F5344CB8AC3E}">
        <p14:creationId xmlns:p14="http://schemas.microsoft.com/office/powerpoint/2010/main" val="1625103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29</a:t>
            </a:fld>
            <a:endParaRPr lang="en-US"/>
          </a:p>
        </p:txBody>
      </p:sp>
    </p:spTree>
    <p:extLst>
      <p:ext uri="{BB962C8B-B14F-4D97-AF65-F5344CB8AC3E}">
        <p14:creationId xmlns:p14="http://schemas.microsoft.com/office/powerpoint/2010/main" val="3982001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9587-7DA7-EBB7-0716-A2BA87AD8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7AECB-840A-017C-E1FE-E477D186D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44E95A-4EAC-C7CC-8D54-EBAD61F070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19C795-4E2B-222B-3728-1FA10FC2DD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269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30</a:t>
            </a:fld>
            <a:endParaRPr lang="en-US"/>
          </a:p>
        </p:txBody>
      </p:sp>
    </p:spTree>
    <p:extLst>
      <p:ext uri="{BB962C8B-B14F-4D97-AF65-F5344CB8AC3E}">
        <p14:creationId xmlns:p14="http://schemas.microsoft.com/office/powerpoint/2010/main" val="3028036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31</a:t>
            </a:fld>
            <a:endParaRPr lang="en-US"/>
          </a:p>
        </p:txBody>
      </p:sp>
    </p:spTree>
    <p:extLst>
      <p:ext uri="{BB962C8B-B14F-4D97-AF65-F5344CB8AC3E}">
        <p14:creationId xmlns:p14="http://schemas.microsoft.com/office/powerpoint/2010/main" val="319942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32</a:t>
            </a:fld>
            <a:endParaRPr lang="en-US"/>
          </a:p>
        </p:txBody>
      </p:sp>
    </p:spTree>
    <p:extLst>
      <p:ext uri="{BB962C8B-B14F-4D97-AF65-F5344CB8AC3E}">
        <p14:creationId xmlns:p14="http://schemas.microsoft.com/office/powerpoint/2010/main" val="3122595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33</a:t>
            </a:fld>
            <a:endParaRPr lang="en-US"/>
          </a:p>
        </p:txBody>
      </p:sp>
    </p:spTree>
    <p:extLst>
      <p:ext uri="{BB962C8B-B14F-4D97-AF65-F5344CB8AC3E}">
        <p14:creationId xmlns:p14="http://schemas.microsoft.com/office/powerpoint/2010/main" val="2638311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34</a:t>
            </a:fld>
            <a:endParaRPr lang="en-US"/>
          </a:p>
        </p:txBody>
      </p:sp>
    </p:spTree>
    <p:extLst>
      <p:ext uri="{BB962C8B-B14F-4D97-AF65-F5344CB8AC3E}">
        <p14:creationId xmlns:p14="http://schemas.microsoft.com/office/powerpoint/2010/main" val="123302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4</a:t>
            </a:fld>
            <a:endParaRPr lang="en-US"/>
          </a:p>
        </p:txBody>
      </p:sp>
    </p:spTree>
    <p:extLst>
      <p:ext uri="{BB962C8B-B14F-4D97-AF65-F5344CB8AC3E}">
        <p14:creationId xmlns:p14="http://schemas.microsoft.com/office/powerpoint/2010/main" val="404329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5</a:t>
            </a:fld>
            <a:endParaRPr lang="en-US"/>
          </a:p>
        </p:txBody>
      </p:sp>
    </p:spTree>
    <p:extLst>
      <p:ext uri="{BB962C8B-B14F-4D97-AF65-F5344CB8AC3E}">
        <p14:creationId xmlns:p14="http://schemas.microsoft.com/office/powerpoint/2010/main" val="20356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6</a:t>
            </a:fld>
            <a:endParaRPr lang="en-US"/>
          </a:p>
        </p:txBody>
      </p:sp>
    </p:spTree>
    <p:extLst>
      <p:ext uri="{BB962C8B-B14F-4D97-AF65-F5344CB8AC3E}">
        <p14:creationId xmlns:p14="http://schemas.microsoft.com/office/powerpoint/2010/main" val="1681274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Psuedocode</a:t>
            </a:r>
            <a:r>
              <a:rPr lang="en-US" dirty="0"/>
              <a:t> and code</a:t>
            </a:r>
          </a:p>
        </p:txBody>
      </p:sp>
      <p:sp>
        <p:nvSpPr>
          <p:cNvPr id="4" name="Slide Number Placeholder 3"/>
          <p:cNvSpPr>
            <a:spLocks noGrp="1"/>
          </p:cNvSpPr>
          <p:nvPr>
            <p:ph type="sldNum" sz="quarter" idx="5"/>
          </p:nvPr>
        </p:nvSpPr>
        <p:spPr/>
        <p:txBody>
          <a:bodyPr/>
          <a:lstStyle/>
          <a:p>
            <a:fld id="{E2B3017C-A127-4C06-BF43-1875A8859C4B}" type="slidenum">
              <a:rPr lang="en-US" smtClean="0"/>
              <a:t>7</a:t>
            </a:fld>
            <a:endParaRPr lang="en-US"/>
          </a:p>
        </p:txBody>
      </p:sp>
    </p:spTree>
    <p:extLst>
      <p:ext uri="{BB962C8B-B14F-4D97-AF65-F5344CB8AC3E}">
        <p14:creationId xmlns:p14="http://schemas.microsoft.com/office/powerpoint/2010/main" val="366041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a:t>
            </a:r>
            <a:r>
              <a:rPr lang="en-US" sz="1200" baseline="0" dirty="0"/>
              <a:t> structures are ways to collect data.  There are basic categories of data structures:</a:t>
            </a:r>
          </a:p>
        </p:txBody>
      </p:sp>
      <p:sp>
        <p:nvSpPr>
          <p:cNvPr id="4" name="Slide Number Placeholder 3"/>
          <p:cNvSpPr>
            <a:spLocks noGrp="1"/>
          </p:cNvSpPr>
          <p:nvPr>
            <p:ph type="sldNum" sz="quarter" idx="5"/>
          </p:nvPr>
        </p:nvSpPr>
        <p:spPr/>
        <p:txBody>
          <a:bodyPr/>
          <a:lstStyle/>
          <a:p>
            <a:fld id="{E2B3017C-A127-4C06-BF43-1875A8859C4B}" type="slidenum">
              <a:rPr lang="en-US" smtClean="0"/>
              <a:t>8</a:t>
            </a:fld>
            <a:endParaRPr lang="en-US"/>
          </a:p>
        </p:txBody>
      </p:sp>
    </p:spTree>
    <p:extLst>
      <p:ext uri="{BB962C8B-B14F-4D97-AF65-F5344CB8AC3E}">
        <p14:creationId xmlns:p14="http://schemas.microsoft.com/office/powerpoint/2010/main" val="329084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talking about various DS and Algo</a:t>
            </a:r>
          </a:p>
        </p:txBody>
      </p:sp>
      <p:sp>
        <p:nvSpPr>
          <p:cNvPr id="4" name="Slide Number Placeholder 3"/>
          <p:cNvSpPr>
            <a:spLocks noGrp="1"/>
          </p:cNvSpPr>
          <p:nvPr>
            <p:ph type="sldNum" sz="quarter" idx="5"/>
          </p:nvPr>
        </p:nvSpPr>
        <p:spPr/>
        <p:txBody>
          <a:bodyPr/>
          <a:lstStyle/>
          <a:p>
            <a:fld id="{E2B3017C-A127-4C06-BF43-1875A8859C4B}" type="slidenum">
              <a:rPr lang="en-US" smtClean="0"/>
              <a:t>9</a:t>
            </a:fld>
            <a:endParaRPr lang="en-US"/>
          </a:p>
        </p:txBody>
      </p:sp>
    </p:spTree>
    <p:extLst>
      <p:ext uri="{BB962C8B-B14F-4D97-AF65-F5344CB8AC3E}">
        <p14:creationId xmlns:p14="http://schemas.microsoft.com/office/powerpoint/2010/main" val="212386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8859FD-4A18-469D-9E4F-A454099EA4DE}" type="datetime1">
              <a:rPr lang="en-US" smtClean="0"/>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20616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73ED7-5ED7-450C-B7ED-EBEF21310B7F}" type="datetime1">
              <a:rPr lang="en-US" smtClean="0"/>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0279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B8CA-26D9-4181-B37D-04409D1280D0}" type="datetime1">
              <a:rPr lang="en-US" smtClean="0"/>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485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03E536-4418-4D9E-A3E0-E88528F28E4B}" type="datetime1">
              <a:rPr lang="en-US" smtClean="0"/>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32946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23BC6-0CCD-4AB2-81CA-43E3CCD5EE51}" type="datetime1">
              <a:rPr lang="en-US" smtClean="0"/>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21367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A098F-DA8A-47AA-A10B-42006A055DDF}" type="datetime1">
              <a:rPr lang="en-US" smtClean="0"/>
              <a:t>1/12/2026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790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4D786E-0AE6-47C8-9B09-C40597C94076}" type="datetime1">
              <a:rPr lang="en-US" smtClean="0"/>
              <a:t>1/12/2026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5390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4DAE0-74C7-4D5E-AF3C-B9894D5D19BF}" type="datetime1">
              <a:rPr lang="en-US" smtClean="0"/>
              <a:t>1/12/2026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44997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86827-E8F4-4379-8EF1-6428733FD3BC}" type="datetime1">
              <a:rPr lang="en-US" smtClean="0"/>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321164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9088F-57A8-4376-9CF0-0496E10BAF0A}" type="datetime1">
              <a:rPr lang="en-US" smtClean="0"/>
              <a:t>1/12/2026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43575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09DD1-D364-4683-964F-0C5BCF070FBA}" type="datetime1">
              <a:rPr lang="en-US" smtClean="0"/>
              <a:t>1/12/2026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74705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B2B3D-9642-4A81-AE7C-4F307D91E481}" type="datetime1">
              <a:rPr lang="en-US" smtClean="0"/>
              <a:t>1/12/2026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C28E0-2F8B-4999-AEA2-B3AA3AE8994F}" type="slidenum">
              <a:rPr lang="en-US" smtClean="0"/>
              <a:t>‹#›</a:t>
            </a:fld>
            <a:endParaRPr lang="en-US"/>
          </a:p>
        </p:txBody>
      </p:sp>
    </p:spTree>
    <p:extLst>
      <p:ext uri="{BB962C8B-B14F-4D97-AF65-F5344CB8AC3E}">
        <p14:creationId xmlns:p14="http://schemas.microsoft.com/office/powerpoint/2010/main" val="2526987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1.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2.sv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onlinegdb.com/online_c++_compiler" TargetMode="External"/><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4.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mailto:kapooramanpreet@ufl.edu" TargetMode="External"/><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stackoverflow.com/questions/2360734/whats-a-good-directory-structure-for-larger-c-projects-using-makefile" TargetMode="External"/><Relationship Id="rId5" Type="http://schemas.openxmlformats.org/officeDocument/2006/relationships/hyperlink" Target="https://cplusplus.com/forum/beginner/261697"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hyperlink" Target="https://opendsa-server.cs.vt.edu/OpenDSA/Books/Everything/html/index.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forms/d/e/1FAIpQLSdDxsaXykD4BuhWntHAzGkfUh32TvIqPy4GMBwClhZ2GOrfWQ/viewfor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s://docs.google.com/forms/d/e/1FAIpQLSf5MJP3NNd1MvIzulx4mE0zQ4K3l4TTyuT3JtUHVp_HFNifOw/viewfor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channel/UC7FzTMO4rKvlqIyU5vwzFKQ/playlists" TargetMode="External"/><Relationship Id="rId13" Type="http://schemas.openxmlformats.org/officeDocument/2006/relationships/hyperlink" Target="https://www.youtube.com/channel/UCmJz2DV1a3yfgrR7GqRtUUA/playlists" TargetMode="External"/><Relationship Id="rId3" Type="http://schemas.openxmlformats.org/officeDocument/2006/relationships/hyperlink" Target="https://www.cise.ufl.edu/~sahni/dsaac/" TargetMode="External"/><Relationship Id="rId7" Type="http://schemas.openxmlformats.org/officeDocument/2006/relationships/hyperlink" Target="https://cathyatseneca.gitbooks.io/data-structures-and-algorithms/" TargetMode="External"/><Relationship Id="rId12" Type="http://schemas.openxmlformats.org/officeDocument/2006/relationships/hyperlink" Target="https://www.youtube.com/playlist?list=PLI1t_8YX-ApvMthLj56t1Rf-Buio5Y8KL" TargetMode="External"/><Relationship Id="rId17" Type="http://schemas.openxmlformats.org/officeDocument/2006/relationships/image" Target="../media/image1.png"/><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opendsa-server.cs.vt.edu/OpenDSA/Books/Everything/html/" TargetMode="External"/><Relationship Id="rId11" Type="http://schemas.openxmlformats.org/officeDocument/2006/relationships/hyperlink" Target="https://www.youtube.com/playlist?list=PLI1t_8YX-Apv-UiRlnZwqqrRT8D1RhriX" TargetMode="External"/><Relationship Id="rId5" Type="http://schemas.openxmlformats.org/officeDocument/2006/relationships/hyperlink" Target="https://people.cs.vt.edu/~shaffer/Book/C++3elatest.pdf" TargetMode="External"/><Relationship Id="rId15" Type="http://schemas.openxmlformats.org/officeDocument/2006/relationships/hyperlink" Target="https://www.youtube.com/playlist?list=PLDN4rrl48XKpZkf03iYFl-O29szjTrs_O" TargetMode="External"/><Relationship Id="rId10" Type="http://schemas.openxmlformats.org/officeDocument/2006/relationships/hyperlink" Target="https://cuvids.io/app/course/2/" TargetMode="External"/><Relationship Id="rId4" Type="http://schemas.openxmlformats.org/officeDocument/2006/relationships/hyperlink" Target="https://www.cs.yale.edu/homes/aspnes/classes/223/notes.html" TargetMode="External"/><Relationship Id="rId9" Type="http://schemas.openxmlformats.org/officeDocument/2006/relationships/hyperlink" Target="https://www.youtube.com/playlist?list=PLUl4u3cNGP61Oq3tWYp6V_F-5jb5L2iHb" TargetMode="External"/><Relationship Id="rId14" Type="http://schemas.openxmlformats.org/officeDocument/2006/relationships/hyperlink" Target="https://www.youtube.com/user/mycodeschool/playlis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Course Logo">
            <a:extLst>
              <a:ext uri="{FF2B5EF4-FFF2-40B4-BE49-F238E27FC236}">
                <a16:creationId xmlns:a16="http://schemas.microsoft.com/office/drawing/2014/main" id="{F5930E70-AA2A-4DEA-8F19-8204A14E7598}"/>
              </a:ext>
            </a:extLst>
          </p:cNvPr>
          <p:cNvPicPr>
            <a:picLocks noChangeAspect="1"/>
          </p:cNvPicPr>
          <p:nvPr/>
        </p:nvPicPr>
        <p:blipFill>
          <a:blip r:embed="rId3"/>
          <a:stretch>
            <a:fillRect/>
          </a:stretch>
        </p:blipFill>
        <p:spPr>
          <a:xfrm>
            <a:off x="9911632" y="5303558"/>
            <a:ext cx="2162976" cy="1506182"/>
          </a:xfrm>
          <a:prstGeom prst="rect">
            <a:avLst/>
          </a:prstGeom>
        </p:spPr>
      </p:pic>
      <p:sp>
        <p:nvSpPr>
          <p:cNvPr id="3" name="TextBox 2">
            <a:extLst>
              <a:ext uri="{FF2B5EF4-FFF2-40B4-BE49-F238E27FC236}">
                <a16:creationId xmlns:a16="http://schemas.microsoft.com/office/drawing/2014/main" id="{309D5D4F-8054-48EF-9170-C7D04C6E7DC6}"/>
              </a:ext>
            </a:extLst>
          </p:cNvPr>
          <p:cNvSpPr txBox="1"/>
          <p:nvPr/>
        </p:nvSpPr>
        <p:spPr>
          <a:xfrm>
            <a:off x="801830" y="1873457"/>
            <a:ext cx="10588339" cy="20313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Gotham Bold" pitchFamily="50" charset="0"/>
                <a:ea typeface="+mn-ea"/>
                <a:cs typeface="+mn-cs"/>
              </a:rPr>
              <a:t>Data Structures &amp; Algorithms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otham Bold" pitchFamily="50"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dirty="0">
                <a:solidFill>
                  <a:schemeClr val="bg1"/>
                </a:solidFill>
                <a:latin typeface="Gotham Bold" pitchFamily="50" charset="0"/>
              </a:rPr>
              <a:t>COP 3530 : Spring 2026 </a:t>
            </a:r>
            <a:endParaRPr kumimoji="0" lang="en-US" sz="4800" b="0" i="0" u="none" strike="noStrike" kern="1200" cap="none" spc="0" normalizeH="0" baseline="0" noProof="0" dirty="0">
              <a:ln>
                <a:noFill/>
              </a:ln>
              <a:solidFill>
                <a:schemeClr val="bg1"/>
              </a:solidFill>
              <a:effectLst/>
              <a:uLnTx/>
              <a:uFillTx/>
              <a:latin typeface="Gotham Bold" pitchFamily="50" charset="0"/>
            </a:endParaRPr>
          </a:p>
        </p:txBody>
      </p:sp>
    </p:spTree>
    <p:extLst>
      <p:ext uri="{BB962C8B-B14F-4D97-AF65-F5344CB8AC3E}">
        <p14:creationId xmlns:p14="http://schemas.microsoft.com/office/powerpoint/2010/main" val="3060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Logistics &amp; Policies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8BE8CB41-C1F1-B785-0394-344EFE785575}"/>
              </a:ext>
            </a:extLst>
          </p:cNvPr>
          <p:cNvSpPr>
            <a:spLocks noGrp="1"/>
          </p:cNvSpPr>
          <p:nvPr>
            <p:ph type="sldNum" sz="quarter" idx="12"/>
          </p:nvPr>
        </p:nvSpPr>
        <p:spPr/>
        <p:txBody>
          <a:bodyPr/>
          <a:lstStyle/>
          <a:p>
            <a:fld id="{017C28E0-2F8B-4999-AEA2-B3AA3AE8994F}" type="slidenum">
              <a:rPr lang="en-US" smtClean="0"/>
              <a:t>10</a:t>
            </a:fld>
            <a:endParaRPr lang="en-US"/>
          </a:p>
        </p:txBody>
      </p:sp>
      <p:grpSp>
        <p:nvGrpSpPr>
          <p:cNvPr id="4" name="Group 3">
            <a:extLst>
              <a:ext uri="{FF2B5EF4-FFF2-40B4-BE49-F238E27FC236}">
                <a16:creationId xmlns:a16="http://schemas.microsoft.com/office/drawing/2014/main" id="{759017C0-1E28-8344-338C-AEE96F69B0C0}"/>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984628A1-E296-5B2A-2113-E1BC5C5A9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A81B1018-2282-CFC1-F1B7-683A544EE5A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2520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Format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5BDCBF1F-3F59-46D6-A5CF-44FCB11A7A96}"/>
              </a:ext>
            </a:extLst>
          </p:cNvPr>
          <p:cNvGrpSpPr/>
          <p:nvPr/>
        </p:nvGrpSpPr>
        <p:grpSpPr>
          <a:xfrm>
            <a:off x="5905609" y="3886613"/>
            <a:ext cx="4113229" cy="2198389"/>
            <a:chOff x="7420579" y="3187239"/>
            <a:chExt cx="4113229" cy="2198389"/>
          </a:xfrm>
        </p:grpSpPr>
        <p:pic>
          <p:nvPicPr>
            <p:cNvPr id="14" name="Picture 13" descr="Careful Cat">
              <a:extLst>
                <a:ext uri="{FF2B5EF4-FFF2-40B4-BE49-F238E27FC236}">
                  <a16:creationId xmlns:a16="http://schemas.microsoft.com/office/drawing/2014/main" id="{623FE7A1-578F-42C6-8DB3-4531762AA200}"/>
                </a:ext>
              </a:extLst>
            </p:cNvPr>
            <p:cNvPicPr>
              <a:picLocks noChangeAspect="1"/>
            </p:cNvPicPr>
            <p:nvPr/>
          </p:nvPicPr>
          <p:blipFill>
            <a:blip r:embed="rId3"/>
            <a:stretch>
              <a:fillRect/>
            </a:stretch>
          </p:blipFill>
          <p:spPr>
            <a:xfrm>
              <a:off x="7476079" y="3187239"/>
              <a:ext cx="1688831" cy="1688831"/>
            </a:xfrm>
            <a:prstGeom prst="rect">
              <a:avLst/>
            </a:prstGeom>
          </p:spPr>
        </p:pic>
        <p:pic>
          <p:nvPicPr>
            <p:cNvPr id="20" name="Graphic 19" descr="Cycle with people">
              <a:extLst>
                <a:ext uri="{FF2B5EF4-FFF2-40B4-BE49-F238E27FC236}">
                  <a16:creationId xmlns:a16="http://schemas.microsoft.com/office/drawing/2014/main" id="{E654FFC7-C82B-4F1D-84F9-241B7B87F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0410" y="3187239"/>
              <a:ext cx="1378238" cy="1378238"/>
            </a:xfrm>
            <a:prstGeom prst="rect">
              <a:avLst/>
            </a:prstGeom>
          </p:spPr>
        </p:pic>
        <p:sp>
          <p:nvSpPr>
            <p:cNvPr id="25" name="TextBox 24">
              <a:extLst>
                <a:ext uri="{FF2B5EF4-FFF2-40B4-BE49-F238E27FC236}">
                  <a16:creationId xmlns:a16="http://schemas.microsoft.com/office/drawing/2014/main" id="{80EDFD07-F702-4F56-A9C8-22A5C01C0DD5}"/>
                </a:ext>
              </a:extLst>
            </p:cNvPr>
            <p:cNvSpPr txBox="1"/>
            <p:nvPr/>
          </p:nvSpPr>
          <p:spPr>
            <a:xfrm>
              <a:off x="7420579" y="4739297"/>
              <a:ext cx="4113229" cy="646331"/>
            </a:xfrm>
            <a:prstGeom prst="rect">
              <a:avLst/>
            </a:prstGeom>
            <a:noFill/>
          </p:spPr>
          <p:txBody>
            <a:bodyPr wrap="square">
              <a:spAutoFit/>
            </a:bodyPr>
            <a:lstStyle/>
            <a:p>
              <a:pPr marL="342900" indent="-342900">
                <a:buAutoNum type="arabicPeriod"/>
              </a:pPr>
              <a:r>
                <a:rPr lang="en-US" sz="1800" dirty="0">
                  <a:solidFill>
                    <a:srgbClr val="1D9EFF"/>
                  </a:solidFill>
                </a:rPr>
                <a:t>Conceptual Quiz due on </a:t>
              </a:r>
              <a:r>
                <a:rPr lang="en-US" sz="1800" dirty="0">
                  <a:solidFill>
                    <a:schemeClr val="accent2"/>
                  </a:solidFill>
                </a:rPr>
                <a:t>Sun</a:t>
              </a:r>
              <a:r>
                <a:rPr lang="en-US" sz="1800" dirty="0">
                  <a:solidFill>
                    <a:srgbClr val="1D9EFF"/>
                  </a:solidFill>
                </a:rPr>
                <a:t>.</a:t>
              </a:r>
            </a:p>
            <a:p>
              <a:pPr marL="342900" indent="-342900">
                <a:buFontTx/>
                <a:buAutoNum type="arabicPeriod"/>
              </a:pPr>
              <a:r>
                <a:rPr lang="en-US" sz="1800" dirty="0">
                  <a:solidFill>
                    <a:srgbClr val="1D9EFF"/>
                  </a:solidFill>
                </a:rPr>
                <a:t>Programming Quiz due on </a:t>
              </a:r>
              <a:r>
                <a:rPr lang="en-US" sz="1800" dirty="0">
                  <a:solidFill>
                    <a:schemeClr val="accent2"/>
                  </a:solidFill>
                </a:rPr>
                <a:t>Sun</a:t>
              </a:r>
              <a:r>
                <a:rPr lang="en-US" sz="1800" dirty="0">
                  <a:solidFill>
                    <a:srgbClr val="1D9EFF"/>
                  </a:solidFill>
                </a:rPr>
                <a:t>.</a:t>
              </a:r>
            </a:p>
          </p:txBody>
        </p:sp>
      </p:grpSp>
      <p:grpSp>
        <p:nvGrpSpPr>
          <p:cNvPr id="4" name="Group 3">
            <a:extLst>
              <a:ext uri="{FF2B5EF4-FFF2-40B4-BE49-F238E27FC236}">
                <a16:creationId xmlns:a16="http://schemas.microsoft.com/office/drawing/2014/main" id="{E85C4B9E-2B14-4DA4-80A8-D83581E06C63}"/>
              </a:ext>
            </a:extLst>
          </p:cNvPr>
          <p:cNvGrpSpPr/>
          <p:nvPr/>
        </p:nvGrpSpPr>
        <p:grpSpPr>
          <a:xfrm>
            <a:off x="5332862" y="1512774"/>
            <a:ext cx="5064605" cy="2302286"/>
            <a:chOff x="-1145228" y="2208602"/>
            <a:chExt cx="5064605" cy="2302286"/>
          </a:xfrm>
        </p:grpSpPr>
        <p:grpSp>
          <p:nvGrpSpPr>
            <p:cNvPr id="16" name="Group 15">
              <a:extLst>
                <a:ext uri="{FF2B5EF4-FFF2-40B4-BE49-F238E27FC236}">
                  <a16:creationId xmlns:a16="http://schemas.microsoft.com/office/drawing/2014/main" id="{27A9ACC8-B539-4E34-835A-B2AF4B98C311}"/>
                </a:ext>
              </a:extLst>
            </p:cNvPr>
            <p:cNvGrpSpPr/>
            <p:nvPr/>
          </p:nvGrpSpPr>
          <p:grpSpPr>
            <a:xfrm>
              <a:off x="-1145228" y="2265232"/>
              <a:ext cx="5064605" cy="2245656"/>
              <a:chOff x="-1533757" y="4197338"/>
              <a:chExt cx="5064605" cy="2245656"/>
            </a:xfrm>
          </p:grpSpPr>
          <p:pic>
            <p:nvPicPr>
              <p:cNvPr id="18" name="Graphic 17" descr="Video camera">
                <a:extLst>
                  <a:ext uri="{FF2B5EF4-FFF2-40B4-BE49-F238E27FC236}">
                    <a16:creationId xmlns:a16="http://schemas.microsoft.com/office/drawing/2014/main" id="{B281B577-B952-4970-82EA-5298344F2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166" y="4197338"/>
                <a:ext cx="1378238" cy="1378238"/>
              </a:xfrm>
              <a:prstGeom prst="rect">
                <a:avLst/>
              </a:prstGeom>
            </p:spPr>
          </p:pic>
          <p:sp>
            <p:nvSpPr>
              <p:cNvPr id="19" name="TextBox 18">
                <a:extLst>
                  <a:ext uri="{FF2B5EF4-FFF2-40B4-BE49-F238E27FC236}">
                    <a16:creationId xmlns:a16="http://schemas.microsoft.com/office/drawing/2014/main" id="{0BA28C94-B703-45B1-B7F9-0EF891D9AC83}"/>
                  </a:ext>
                </a:extLst>
              </p:cNvPr>
              <p:cNvSpPr txBox="1"/>
              <p:nvPr/>
            </p:nvSpPr>
            <p:spPr>
              <a:xfrm>
                <a:off x="-1533757" y="5519664"/>
                <a:ext cx="5064605" cy="923330"/>
              </a:xfrm>
              <a:prstGeom prst="rect">
                <a:avLst/>
              </a:prstGeom>
              <a:noFill/>
            </p:spPr>
            <p:txBody>
              <a:bodyPr wrap="square">
                <a:spAutoFit/>
              </a:bodyPr>
              <a:lstStyle/>
              <a:p>
                <a:pPr algn="ctr"/>
                <a:r>
                  <a:rPr lang="en-US" sz="1800" dirty="0">
                    <a:solidFill>
                      <a:srgbClr val="1D9EFF"/>
                    </a:solidFill>
                  </a:rPr>
                  <a:t>Watch lectures </a:t>
                </a:r>
                <a:r>
                  <a:rPr lang="en-US" sz="1800" dirty="0">
                    <a:solidFill>
                      <a:srgbClr val="EB6E19"/>
                    </a:solidFill>
                  </a:rPr>
                  <a:t>synchronously</a:t>
                </a:r>
                <a:r>
                  <a:rPr lang="en-US" sz="1800" dirty="0">
                    <a:solidFill>
                      <a:srgbClr val="1D9EFF"/>
                    </a:solidFill>
                  </a:rPr>
                  <a:t> </a:t>
                </a:r>
                <a:r>
                  <a:rPr lang="en-US" sz="1800" dirty="0">
                    <a:solidFill>
                      <a:srgbClr val="EB6E19"/>
                    </a:solidFill>
                  </a:rPr>
                  <a:t>on Tue and Thu in person or live </a:t>
                </a:r>
                <a:r>
                  <a:rPr lang="en-US" dirty="0">
                    <a:solidFill>
                      <a:srgbClr val="1988DC"/>
                    </a:solidFill>
                  </a:rPr>
                  <a:t>via </a:t>
                </a:r>
                <a:r>
                  <a:rPr lang="en-US" sz="1800" dirty="0">
                    <a:solidFill>
                      <a:srgbClr val="1988DC"/>
                    </a:solidFill>
                  </a:rPr>
                  <a:t>Zoom</a:t>
                </a:r>
                <a:r>
                  <a:rPr lang="en-US" sz="1800" dirty="0">
                    <a:solidFill>
                      <a:srgbClr val="1D9EFF"/>
                    </a:solidFill>
                  </a:rPr>
                  <a:t>.</a:t>
                </a:r>
                <a:r>
                  <a:rPr lang="en-US" dirty="0">
                    <a:solidFill>
                      <a:srgbClr val="1D9EFF"/>
                    </a:solidFill>
                  </a:rPr>
                  <a:t> </a:t>
                </a:r>
                <a:r>
                  <a:rPr lang="en-US" dirty="0">
                    <a:solidFill>
                      <a:srgbClr val="EB6E19"/>
                    </a:solidFill>
                  </a:rPr>
                  <a:t>UFOL/UDER </a:t>
                </a:r>
                <a:r>
                  <a:rPr lang="en-US" dirty="0">
                    <a:solidFill>
                      <a:srgbClr val="1D9EFF"/>
                    </a:solidFill>
                  </a:rPr>
                  <a:t>students can watch prerecorded videos </a:t>
                </a:r>
                <a:r>
                  <a:rPr lang="en-US" dirty="0">
                    <a:solidFill>
                      <a:srgbClr val="EB6E19"/>
                    </a:solidFill>
                  </a:rPr>
                  <a:t>or</a:t>
                </a:r>
                <a:r>
                  <a:rPr lang="en-US" dirty="0">
                    <a:solidFill>
                      <a:srgbClr val="1D9EFF"/>
                    </a:solidFill>
                  </a:rPr>
                  <a:t> the recorded lectures.</a:t>
                </a:r>
                <a:endParaRPr lang="en-US" sz="1800" dirty="0">
                  <a:solidFill>
                    <a:srgbClr val="1D9EFF"/>
                  </a:solidFill>
                </a:endParaRPr>
              </a:p>
            </p:txBody>
          </p:sp>
        </p:grpSp>
        <p:pic>
          <p:nvPicPr>
            <p:cNvPr id="26" name="Picture 25" descr="Pop Corn Pusheen">
              <a:extLst>
                <a:ext uri="{FF2B5EF4-FFF2-40B4-BE49-F238E27FC236}">
                  <a16:creationId xmlns:a16="http://schemas.microsoft.com/office/drawing/2014/main" id="{C4285CA7-3DEC-4AD7-B555-01D450D8B4AC}"/>
                </a:ext>
              </a:extLst>
            </p:cNvPr>
            <p:cNvPicPr>
              <a:picLocks noChangeAspect="1"/>
            </p:cNvPicPr>
            <p:nvPr/>
          </p:nvPicPr>
          <p:blipFill>
            <a:blip r:embed="rId8"/>
            <a:stretch>
              <a:fillRect/>
            </a:stretch>
          </p:blipFill>
          <p:spPr>
            <a:xfrm>
              <a:off x="-90589" y="2208602"/>
              <a:ext cx="1601457" cy="1601457"/>
            </a:xfrm>
            <a:prstGeom prst="rect">
              <a:avLst/>
            </a:prstGeom>
          </p:spPr>
        </p:pic>
      </p:grpSp>
      <p:grpSp>
        <p:nvGrpSpPr>
          <p:cNvPr id="31" name="Group 30">
            <a:extLst>
              <a:ext uri="{FF2B5EF4-FFF2-40B4-BE49-F238E27FC236}">
                <a16:creationId xmlns:a16="http://schemas.microsoft.com/office/drawing/2014/main" id="{BA4A104D-4378-4C9B-B985-A3CE42090DB9}"/>
              </a:ext>
            </a:extLst>
          </p:cNvPr>
          <p:cNvGrpSpPr/>
          <p:nvPr/>
        </p:nvGrpSpPr>
        <p:grpSpPr>
          <a:xfrm>
            <a:off x="1469890" y="3892029"/>
            <a:ext cx="3336357" cy="2106813"/>
            <a:chOff x="4750544" y="3040495"/>
            <a:chExt cx="3336357" cy="2106813"/>
          </a:xfrm>
        </p:grpSpPr>
        <p:grpSp>
          <p:nvGrpSpPr>
            <p:cNvPr id="21" name="Group 20">
              <a:extLst>
                <a:ext uri="{FF2B5EF4-FFF2-40B4-BE49-F238E27FC236}">
                  <a16:creationId xmlns:a16="http://schemas.microsoft.com/office/drawing/2014/main" id="{E6D23D64-59A3-41D9-A598-9C2AAF47B4EE}"/>
                </a:ext>
              </a:extLst>
            </p:cNvPr>
            <p:cNvGrpSpPr/>
            <p:nvPr/>
          </p:nvGrpSpPr>
          <p:grpSpPr>
            <a:xfrm>
              <a:off x="4750544" y="3040495"/>
              <a:ext cx="3336357" cy="2106813"/>
              <a:chOff x="4502520" y="3050608"/>
              <a:chExt cx="3336357" cy="2106813"/>
            </a:xfrm>
          </p:grpSpPr>
          <p:pic>
            <p:nvPicPr>
              <p:cNvPr id="22" name="Picture 21" descr="Eating Cat">
                <a:extLst>
                  <a:ext uri="{FF2B5EF4-FFF2-40B4-BE49-F238E27FC236}">
                    <a16:creationId xmlns:a16="http://schemas.microsoft.com/office/drawing/2014/main" id="{3017CE39-F8E5-4813-8607-7E0D961F3F87}"/>
                  </a:ext>
                </a:extLst>
              </p:cNvPr>
              <p:cNvPicPr>
                <a:picLocks noChangeAspect="1"/>
              </p:cNvPicPr>
              <p:nvPr/>
            </p:nvPicPr>
            <p:blipFill>
              <a:blip r:embed="rId9"/>
              <a:stretch>
                <a:fillRect/>
              </a:stretch>
            </p:blipFill>
            <p:spPr>
              <a:xfrm>
                <a:off x="4502520" y="3050608"/>
                <a:ext cx="1953169" cy="1953169"/>
              </a:xfrm>
              <a:prstGeom prst="rect">
                <a:avLst/>
              </a:prstGeom>
            </p:spPr>
          </p:pic>
          <p:sp>
            <p:nvSpPr>
              <p:cNvPr id="24" name="TextBox 23">
                <a:extLst>
                  <a:ext uri="{FF2B5EF4-FFF2-40B4-BE49-F238E27FC236}">
                    <a16:creationId xmlns:a16="http://schemas.microsoft.com/office/drawing/2014/main" id="{B6976BA6-7F54-4817-80C6-DD660B193A59}"/>
                  </a:ext>
                </a:extLst>
              </p:cNvPr>
              <p:cNvSpPr txBox="1"/>
              <p:nvPr/>
            </p:nvSpPr>
            <p:spPr>
              <a:xfrm>
                <a:off x="4605877" y="4788089"/>
                <a:ext cx="3233000" cy="369332"/>
              </a:xfrm>
              <a:prstGeom prst="rect">
                <a:avLst/>
              </a:prstGeom>
              <a:noFill/>
            </p:spPr>
            <p:txBody>
              <a:bodyPr wrap="square">
                <a:spAutoFit/>
              </a:bodyPr>
              <a:lstStyle/>
              <a:p>
                <a:pPr algn="ctr"/>
                <a:r>
                  <a:rPr lang="en-US" sz="1800" dirty="0">
                    <a:solidFill>
                      <a:srgbClr val="1D9EFF"/>
                    </a:solidFill>
                  </a:rPr>
                  <a:t>Attend </a:t>
                </a:r>
                <a:r>
                  <a:rPr lang="en-US" dirty="0">
                    <a:solidFill>
                      <a:srgbClr val="EB6E19"/>
                    </a:solidFill>
                  </a:rPr>
                  <a:t>discussions </a:t>
                </a:r>
                <a:r>
                  <a:rPr lang="en-US" dirty="0">
                    <a:solidFill>
                      <a:srgbClr val="1D9EFF"/>
                    </a:solidFill>
                  </a:rPr>
                  <a:t>on</a:t>
                </a:r>
                <a:r>
                  <a:rPr lang="en-US" dirty="0">
                    <a:solidFill>
                      <a:srgbClr val="EB6E19"/>
                    </a:solidFill>
                  </a:rPr>
                  <a:t> </a:t>
                </a:r>
                <a:r>
                  <a:rPr lang="en-US" dirty="0">
                    <a:solidFill>
                      <a:srgbClr val="1D9EFF"/>
                    </a:solidFill>
                  </a:rPr>
                  <a:t>Tue. </a:t>
                </a:r>
              </a:p>
            </p:txBody>
          </p:sp>
        </p:grpSp>
        <p:pic>
          <p:nvPicPr>
            <p:cNvPr id="3" name="Graphic 2" descr="Classroom">
              <a:extLst>
                <a:ext uri="{FF2B5EF4-FFF2-40B4-BE49-F238E27FC236}">
                  <a16:creationId xmlns:a16="http://schemas.microsoft.com/office/drawing/2014/main" id="{8C616C78-5467-4B5A-9083-89B24CB300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3590" y="3325841"/>
              <a:ext cx="1325563" cy="1325563"/>
            </a:xfrm>
            <a:prstGeom prst="rect">
              <a:avLst/>
            </a:prstGeom>
          </p:spPr>
        </p:pic>
      </p:grpSp>
      <p:grpSp>
        <p:nvGrpSpPr>
          <p:cNvPr id="32" name="Group 31">
            <a:extLst>
              <a:ext uri="{FF2B5EF4-FFF2-40B4-BE49-F238E27FC236}">
                <a16:creationId xmlns:a16="http://schemas.microsoft.com/office/drawing/2014/main" id="{6D18D8E7-AB1C-4DD8-88A5-FBC9CD73C6A1}"/>
              </a:ext>
            </a:extLst>
          </p:cNvPr>
          <p:cNvGrpSpPr/>
          <p:nvPr/>
        </p:nvGrpSpPr>
        <p:grpSpPr>
          <a:xfrm>
            <a:off x="1815808" y="1684271"/>
            <a:ext cx="2497822" cy="1945048"/>
            <a:chOff x="1046309" y="2534171"/>
            <a:chExt cx="2497822" cy="1945048"/>
          </a:xfrm>
        </p:grpSpPr>
        <p:pic>
          <p:nvPicPr>
            <p:cNvPr id="28" name="Graphic 27" descr="Clipboard Checked">
              <a:extLst>
                <a:ext uri="{FF2B5EF4-FFF2-40B4-BE49-F238E27FC236}">
                  <a16:creationId xmlns:a16="http://schemas.microsoft.com/office/drawing/2014/main" id="{56B34F1B-FF11-43BB-9970-CD6EF8523E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7490" y="2534171"/>
              <a:ext cx="1115460" cy="1115460"/>
            </a:xfrm>
            <a:prstGeom prst="rect">
              <a:avLst/>
            </a:prstGeom>
          </p:spPr>
        </p:pic>
        <p:sp>
          <p:nvSpPr>
            <p:cNvPr id="30" name="TextBox 29">
              <a:extLst>
                <a:ext uri="{FF2B5EF4-FFF2-40B4-BE49-F238E27FC236}">
                  <a16:creationId xmlns:a16="http://schemas.microsoft.com/office/drawing/2014/main" id="{6801DB36-5837-497A-86FC-0903F38D1BAC}"/>
                </a:ext>
              </a:extLst>
            </p:cNvPr>
            <p:cNvSpPr txBox="1"/>
            <p:nvPr/>
          </p:nvSpPr>
          <p:spPr>
            <a:xfrm>
              <a:off x="1046309" y="3832888"/>
              <a:ext cx="2497822" cy="646331"/>
            </a:xfrm>
            <a:prstGeom prst="rect">
              <a:avLst/>
            </a:prstGeom>
            <a:noFill/>
          </p:spPr>
          <p:txBody>
            <a:bodyPr wrap="square">
              <a:spAutoFit/>
            </a:bodyPr>
            <a:lstStyle/>
            <a:p>
              <a:pPr algn="ctr"/>
              <a:r>
                <a:rPr lang="en-US" sz="1800" dirty="0">
                  <a:solidFill>
                    <a:srgbClr val="F16000"/>
                  </a:solidFill>
                </a:rPr>
                <a:t>Action Items </a:t>
              </a:r>
              <a:r>
                <a:rPr lang="en-US" sz="1800" dirty="0">
                  <a:solidFill>
                    <a:srgbClr val="1D9EFF"/>
                  </a:solidFill>
                </a:rPr>
                <a:t>by Monday morning</a:t>
              </a:r>
              <a:endParaRPr lang="en-US" dirty="0">
                <a:solidFill>
                  <a:srgbClr val="1D9EFF"/>
                </a:solidFill>
              </a:endParaRPr>
            </a:p>
          </p:txBody>
        </p:sp>
      </p:grp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11</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1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6290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5" name="Graphic 4" descr="User network">
            <a:extLst>
              <a:ext uri="{FF2B5EF4-FFF2-40B4-BE49-F238E27FC236}">
                <a16:creationId xmlns:a16="http://schemas.microsoft.com/office/drawing/2014/main" id="{2C24AA30-6A7C-43CD-9504-7CA65EC40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8416" y="2871030"/>
            <a:ext cx="1027665" cy="1027665"/>
          </a:xfrm>
          <a:prstGeom prst="rect">
            <a:avLst/>
          </a:prstGeom>
        </p:spPr>
      </p:pic>
      <p:sp>
        <p:nvSpPr>
          <p:cNvPr id="6" name="Rectangle 5">
            <a:extLst>
              <a:ext uri="{FF2B5EF4-FFF2-40B4-BE49-F238E27FC236}">
                <a16:creationId xmlns:a16="http://schemas.microsoft.com/office/drawing/2014/main" id="{9EB55FD3-77CC-475F-AC54-95AAD9A7BAD9}"/>
              </a:ext>
            </a:extLst>
          </p:cNvPr>
          <p:cNvSpPr/>
          <p:nvPr/>
        </p:nvSpPr>
        <p:spPr>
          <a:xfrm>
            <a:off x="6974781" y="4085613"/>
            <a:ext cx="5562600" cy="1531445"/>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solidFill>
                  <a:srgbClr val="1D9EFF"/>
                </a:solidFill>
              </a:rPr>
              <a:t>Monday, 10:30-11:30 am</a:t>
            </a:r>
          </a:p>
          <a:p>
            <a:pPr marL="285750" indent="-285750">
              <a:lnSpc>
                <a:spcPct val="150000"/>
              </a:lnSpc>
              <a:buFont typeface="Wingdings" panose="05000000000000000000" pitchFamily="2" charset="2"/>
              <a:buChar char="§"/>
            </a:pPr>
            <a:r>
              <a:rPr lang="en-US" sz="1600" dirty="0">
                <a:solidFill>
                  <a:srgbClr val="1D9EFF"/>
                </a:solidFill>
              </a:rPr>
              <a:t>Thursday, 5-6 pm </a:t>
            </a:r>
          </a:p>
          <a:p>
            <a:pPr marL="285750" indent="-285750">
              <a:lnSpc>
                <a:spcPct val="150000"/>
              </a:lnSpc>
              <a:buFont typeface="Wingdings" panose="05000000000000000000" pitchFamily="2" charset="2"/>
              <a:buChar char="§"/>
            </a:pPr>
            <a:r>
              <a:rPr lang="en-US" sz="1600" dirty="0">
                <a:solidFill>
                  <a:srgbClr val="1D9EFF"/>
                </a:solidFill>
              </a:rPr>
              <a:t>By Appointment (24 hours in advance)</a:t>
            </a:r>
          </a:p>
          <a:p>
            <a:pPr marL="285750" indent="-285750">
              <a:lnSpc>
                <a:spcPct val="150000"/>
              </a:lnSpc>
              <a:buFont typeface="Wingdings" panose="05000000000000000000" pitchFamily="2" charset="2"/>
              <a:buChar char="§"/>
            </a:pPr>
            <a:endParaRPr lang="en-US" sz="1600" dirty="0">
              <a:solidFill>
                <a:srgbClr val="1D9EFF"/>
              </a:solidFill>
            </a:endParaRPr>
          </a:p>
        </p:txBody>
      </p:sp>
      <p:sp>
        <p:nvSpPr>
          <p:cNvPr id="7" name="Rectangle 6">
            <a:extLst>
              <a:ext uri="{FF2B5EF4-FFF2-40B4-BE49-F238E27FC236}">
                <a16:creationId xmlns:a16="http://schemas.microsoft.com/office/drawing/2014/main" id="{5398651C-937E-412F-8304-9CC525AE9B89}"/>
              </a:ext>
            </a:extLst>
          </p:cNvPr>
          <p:cNvSpPr/>
          <p:nvPr/>
        </p:nvSpPr>
        <p:spPr>
          <a:xfrm>
            <a:off x="7637044" y="1921957"/>
            <a:ext cx="2793009" cy="584775"/>
          </a:xfrm>
          <a:prstGeom prst="rect">
            <a:avLst/>
          </a:prstGeom>
        </p:spPr>
        <p:txBody>
          <a:bodyPr wrap="none">
            <a:spAutoFit/>
          </a:bodyPr>
          <a:lstStyle/>
          <a:p>
            <a:r>
              <a:rPr lang="en-US" sz="3200" dirty="0">
                <a:solidFill>
                  <a:srgbClr val="1D9EFF"/>
                </a:solidFill>
                <a:latin typeface="Gotham Bold" pitchFamily="50" charset="0"/>
              </a:rPr>
              <a:t>Office Hours</a:t>
            </a:r>
            <a:endParaRPr lang="en-US" sz="3200" dirty="0">
              <a:solidFill>
                <a:srgbClr val="1D9EFF"/>
              </a:solidFill>
            </a:endParaRPr>
          </a:p>
        </p:txBody>
      </p:sp>
      <p:sp>
        <p:nvSpPr>
          <p:cNvPr id="8" name="Rectangle 7">
            <a:extLst>
              <a:ext uri="{FF2B5EF4-FFF2-40B4-BE49-F238E27FC236}">
                <a16:creationId xmlns:a16="http://schemas.microsoft.com/office/drawing/2014/main" id="{D8998C2E-3977-4BEE-B3FB-A04103488551}"/>
              </a:ext>
            </a:extLst>
          </p:cNvPr>
          <p:cNvSpPr/>
          <p:nvPr/>
        </p:nvSpPr>
        <p:spPr>
          <a:xfrm>
            <a:off x="1931739" y="1897971"/>
            <a:ext cx="1292341" cy="584775"/>
          </a:xfrm>
          <a:prstGeom prst="rect">
            <a:avLst/>
          </a:prstGeom>
        </p:spPr>
        <p:txBody>
          <a:bodyPr wrap="none">
            <a:spAutoFit/>
          </a:bodyPr>
          <a:lstStyle/>
          <a:p>
            <a:r>
              <a:rPr lang="en-US" sz="3200" dirty="0">
                <a:solidFill>
                  <a:srgbClr val="1D9EFF"/>
                </a:solidFill>
                <a:latin typeface="Gotham Bold" pitchFamily="50" charset="0"/>
              </a:rPr>
              <a:t>Slack</a:t>
            </a:r>
            <a:endParaRPr lang="en-US" sz="3200" dirty="0">
              <a:solidFill>
                <a:srgbClr val="1D9EFF"/>
              </a:solidFill>
            </a:endParaRPr>
          </a:p>
        </p:txBody>
      </p:sp>
      <p:sp>
        <p:nvSpPr>
          <p:cNvPr id="10" name="Rectangle 9">
            <a:extLst>
              <a:ext uri="{FF2B5EF4-FFF2-40B4-BE49-F238E27FC236}">
                <a16:creationId xmlns:a16="http://schemas.microsoft.com/office/drawing/2014/main" id="{EF6CD005-971E-4791-B1B4-76160EBD197F}"/>
              </a:ext>
            </a:extLst>
          </p:cNvPr>
          <p:cNvSpPr/>
          <p:nvPr/>
        </p:nvSpPr>
        <p:spPr>
          <a:xfrm>
            <a:off x="1193440" y="3907552"/>
            <a:ext cx="5187482" cy="2000548"/>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1D9EFF"/>
                </a:solidFill>
              </a:rPr>
              <a:t>Everything! </a:t>
            </a:r>
          </a:p>
          <a:p>
            <a:r>
              <a:rPr lang="en-US" sz="1600" dirty="0">
                <a:solidFill>
                  <a:srgbClr val="1D9EFF"/>
                </a:solidFill>
              </a:rPr>
              <a:t>	</a:t>
            </a:r>
            <a:r>
              <a:rPr lang="en-US" sz="1400" dirty="0">
                <a:solidFill>
                  <a:srgbClr val="1D9EFF"/>
                </a:solidFill>
              </a:rPr>
              <a:t>– for all question related to the course</a:t>
            </a:r>
          </a:p>
          <a:p>
            <a:r>
              <a:rPr lang="en-US" sz="1400" dirty="0">
                <a:solidFill>
                  <a:srgbClr val="1D9EFF"/>
                </a:solidFill>
              </a:rPr>
              <a:t>	– for communicating with peers </a:t>
            </a:r>
          </a:p>
          <a:p>
            <a:r>
              <a:rPr lang="en-US" sz="1400" dirty="0">
                <a:solidFill>
                  <a:srgbClr val="1D9EFF"/>
                </a:solidFill>
              </a:rPr>
              <a:t>	- one-to-one communication with me</a:t>
            </a:r>
          </a:p>
          <a:p>
            <a:pPr marL="285750" indent="-285750">
              <a:buFont typeface="Wingdings" panose="05000000000000000000" pitchFamily="2" charset="2"/>
              <a:buChar char="§"/>
            </a:pPr>
            <a:endParaRPr lang="en-US" sz="1600" dirty="0">
              <a:solidFill>
                <a:srgbClr val="1D9EFF"/>
              </a:solidFill>
            </a:endParaRPr>
          </a:p>
          <a:p>
            <a:pPr marL="285750" indent="-285750">
              <a:buFont typeface="Wingdings" panose="05000000000000000000" pitchFamily="2" charset="2"/>
              <a:buChar char="§"/>
            </a:pPr>
            <a:r>
              <a:rPr lang="en-US" sz="1600" dirty="0">
                <a:solidFill>
                  <a:srgbClr val="1D9EFF"/>
                </a:solidFill>
              </a:rPr>
              <a:t>Use Appropriate Tags</a:t>
            </a:r>
          </a:p>
          <a:p>
            <a:pPr marL="285750" indent="-285750">
              <a:buFont typeface="Wingdings" panose="05000000000000000000" pitchFamily="2" charset="2"/>
              <a:buChar char="§"/>
            </a:pPr>
            <a:endParaRPr lang="en-US" sz="1600" dirty="0">
              <a:solidFill>
                <a:srgbClr val="1D9EFF"/>
              </a:solidFill>
            </a:endParaRPr>
          </a:p>
          <a:p>
            <a:pPr marL="285750" indent="-285750">
              <a:buFont typeface="Wingdings" panose="05000000000000000000" pitchFamily="2" charset="2"/>
              <a:buChar char="§"/>
            </a:pPr>
            <a:r>
              <a:rPr lang="en-US" sz="1600" dirty="0">
                <a:solidFill>
                  <a:srgbClr val="1D9EFF"/>
                </a:solidFill>
              </a:rPr>
              <a:t>Response in &lt; 48 business hours</a:t>
            </a:r>
          </a:p>
        </p:txBody>
      </p:sp>
      <p:sp>
        <p:nvSpPr>
          <p:cNvPr id="3" name="Slide Number Placeholder 2">
            <a:extLst>
              <a:ext uri="{FF2B5EF4-FFF2-40B4-BE49-F238E27FC236}">
                <a16:creationId xmlns:a16="http://schemas.microsoft.com/office/drawing/2014/main" id="{F53B7715-A648-81A6-AEE6-9BF37AB2222C}"/>
              </a:ext>
            </a:extLst>
          </p:cNvPr>
          <p:cNvSpPr>
            <a:spLocks noGrp="1"/>
          </p:cNvSpPr>
          <p:nvPr>
            <p:ph type="sldNum" sz="quarter" idx="12"/>
          </p:nvPr>
        </p:nvSpPr>
        <p:spPr/>
        <p:txBody>
          <a:bodyPr/>
          <a:lstStyle/>
          <a:p>
            <a:fld id="{017C28E0-2F8B-4999-AEA2-B3AA3AE8994F}" type="slidenum">
              <a:rPr lang="en-US" smtClean="0"/>
              <a:t>12</a:t>
            </a:fld>
            <a:endParaRPr lang="en-US"/>
          </a:p>
        </p:txBody>
      </p:sp>
      <p:grpSp>
        <p:nvGrpSpPr>
          <p:cNvPr id="11" name="Group 10">
            <a:extLst>
              <a:ext uri="{FF2B5EF4-FFF2-40B4-BE49-F238E27FC236}">
                <a16:creationId xmlns:a16="http://schemas.microsoft.com/office/drawing/2014/main" id="{729E9026-0FD6-6752-9794-2CC061BCF352}"/>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AB0402EA-64A3-6C4E-5E83-52E4FC2A0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E2FF28AE-F67A-9E25-707D-1E7FC19D0B69}"/>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pic>
        <p:nvPicPr>
          <p:cNvPr id="1026" name="Picture 2">
            <a:extLst>
              <a:ext uri="{FF2B5EF4-FFF2-40B4-BE49-F238E27FC236}">
                <a16:creationId xmlns:a16="http://schemas.microsoft.com/office/drawing/2014/main" id="{CC28EF06-95DC-6BD4-CACC-5132C63A4D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274" y="2716688"/>
            <a:ext cx="797611" cy="79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13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2B22E351-AB6A-4141-8F16-605FB11B74CC}"/>
              </a:ext>
            </a:extLst>
          </p:cNvPr>
          <p:cNvGrpSpPr/>
          <p:nvPr/>
        </p:nvGrpSpPr>
        <p:grpSpPr>
          <a:xfrm>
            <a:off x="2270501" y="2172183"/>
            <a:ext cx="2868579" cy="3239840"/>
            <a:chOff x="1931136" y="2225026"/>
            <a:chExt cx="2868579" cy="3239840"/>
          </a:xfrm>
        </p:grpSpPr>
        <p:sp>
          <p:nvSpPr>
            <p:cNvPr id="8" name="Rectangle 7">
              <a:extLst>
                <a:ext uri="{FF2B5EF4-FFF2-40B4-BE49-F238E27FC236}">
                  <a16:creationId xmlns:a16="http://schemas.microsoft.com/office/drawing/2014/main" id="{D8998C2E-3977-4BEE-B3FB-A04103488551}"/>
                </a:ext>
              </a:extLst>
            </p:cNvPr>
            <p:cNvSpPr/>
            <p:nvPr/>
          </p:nvSpPr>
          <p:spPr>
            <a:xfrm>
              <a:off x="1931136" y="3057689"/>
              <a:ext cx="1340432" cy="584775"/>
            </a:xfrm>
            <a:prstGeom prst="rect">
              <a:avLst/>
            </a:prstGeom>
          </p:spPr>
          <p:txBody>
            <a:bodyPr wrap="none">
              <a:spAutoFit/>
            </a:bodyPr>
            <a:lstStyle/>
            <a:p>
              <a:r>
                <a:rPr lang="en-US" sz="3200" dirty="0">
                  <a:solidFill>
                    <a:srgbClr val="1D9EFF"/>
                  </a:solidFill>
                  <a:latin typeface="Gotham Bold" pitchFamily="50" charset="0"/>
                </a:rPr>
                <a:t>Email</a:t>
              </a:r>
              <a:endParaRPr lang="en-US" sz="3200" dirty="0">
                <a:solidFill>
                  <a:srgbClr val="1D9EFF"/>
                </a:solidFill>
              </a:endParaRPr>
            </a:p>
          </p:txBody>
        </p:sp>
        <p:pic>
          <p:nvPicPr>
            <p:cNvPr id="6" name="Graphic 5" descr="Email">
              <a:extLst>
                <a:ext uri="{FF2B5EF4-FFF2-40B4-BE49-F238E27FC236}">
                  <a16:creationId xmlns:a16="http://schemas.microsoft.com/office/drawing/2014/main" id="{AF87F7B4-7030-47F2-A738-E7C81D4C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8834" y="2225026"/>
              <a:ext cx="665036" cy="665036"/>
            </a:xfrm>
            <a:prstGeom prst="rect">
              <a:avLst/>
            </a:prstGeom>
          </p:spPr>
        </p:pic>
        <p:sp>
          <p:nvSpPr>
            <p:cNvPr id="13" name="TextBox 12">
              <a:extLst>
                <a:ext uri="{FF2B5EF4-FFF2-40B4-BE49-F238E27FC236}">
                  <a16:creationId xmlns:a16="http://schemas.microsoft.com/office/drawing/2014/main" id="{0E41FA01-C7CE-4172-9A7B-4A93EB3957CE}"/>
                </a:ext>
              </a:extLst>
            </p:cNvPr>
            <p:cNvSpPr txBox="1"/>
            <p:nvPr/>
          </p:nvSpPr>
          <p:spPr>
            <a:xfrm flipH="1">
              <a:off x="1931136" y="3987538"/>
              <a:ext cx="2868579" cy="1477328"/>
            </a:xfrm>
            <a:prstGeom prst="rect">
              <a:avLst/>
            </a:prstGeom>
            <a:noFill/>
          </p:spPr>
          <p:txBody>
            <a:bodyPr wrap="square" rtlCol="0">
              <a:spAutoFit/>
            </a:bodyPr>
            <a:lstStyle/>
            <a:p>
              <a:r>
                <a:rPr lang="en-US" dirty="0">
                  <a:solidFill>
                    <a:schemeClr val="bg1"/>
                  </a:solidFill>
                  <a:latin typeface="+mj-lt"/>
                </a:rPr>
                <a:t>Fine for </a:t>
              </a:r>
            </a:p>
            <a:p>
              <a:endParaRPr lang="en-US" dirty="0">
                <a:solidFill>
                  <a:schemeClr val="bg1"/>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mj-lt"/>
                </a:rPr>
                <a:t>Personal</a:t>
              </a:r>
            </a:p>
            <a:p>
              <a:pPr marL="285750" indent="-285750">
                <a:buFont typeface="Wingdings" panose="05000000000000000000" pitchFamily="2" charset="2"/>
                <a:buChar char="§"/>
              </a:pPr>
              <a:r>
                <a:rPr lang="en-US" dirty="0">
                  <a:solidFill>
                    <a:srgbClr val="1D9EFF"/>
                  </a:solidFill>
                  <a:latin typeface="+mj-lt"/>
                </a:rPr>
                <a:t>Accommodations</a:t>
              </a:r>
            </a:p>
            <a:p>
              <a:pPr marL="285750" indent="-285750">
                <a:buFont typeface="Wingdings" panose="05000000000000000000" pitchFamily="2" charset="2"/>
                <a:buChar char="§"/>
              </a:pPr>
              <a:r>
                <a:rPr lang="en-US" dirty="0">
                  <a:solidFill>
                    <a:srgbClr val="1D9EFF"/>
                  </a:solidFill>
                  <a:latin typeface="+mj-lt"/>
                </a:rPr>
                <a:t>Emergencies</a:t>
              </a:r>
            </a:p>
          </p:txBody>
        </p:sp>
      </p:grpSp>
      <p:sp>
        <p:nvSpPr>
          <p:cNvPr id="10" name="Rectangle 9">
            <a:extLst>
              <a:ext uri="{FF2B5EF4-FFF2-40B4-BE49-F238E27FC236}">
                <a16:creationId xmlns:a16="http://schemas.microsoft.com/office/drawing/2014/main" id="{C42CFE68-0EE6-4CCC-B9B4-F1B2DB78052C}"/>
              </a:ext>
            </a:extLst>
          </p:cNvPr>
          <p:cNvSpPr/>
          <p:nvPr/>
        </p:nvSpPr>
        <p:spPr>
          <a:xfrm>
            <a:off x="7370402" y="3004846"/>
            <a:ext cx="1340432" cy="584775"/>
          </a:xfrm>
          <a:prstGeom prst="rect">
            <a:avLst/>
          </a:prstGeom>
        </p:spPr>
        <p:txBody>
          <a:bodyPr wrap="none">
            <a:spAutoFit/>
          </a:bodyPr>
          <a:lstStyle/>
          <a:p>
            <a:r>
              <a:rPr lang="en-US" sz="3200" dirty="0">
                <a:solidFill>
                  <a:srgbClr val="0079D4"/>
                </a:solidFill>
                <a:latin typeface="Gotham Bold" pitchFamily="50" charset="0"/>
              </a:rPr>
              <a:t>Email</a:t>
            </a:r>
            <a:endParaRPr lang="en-US" sz="3200" dirty="0">
              <a:solidFill>
                <a:srgbClr val="0079D4"/>
              </a:solidFill>
            </a:endParaRPr>
          </a:p>
        </p:txBody>
      </p:sp>
      <p:pic>
        <p:nvPicPr>
          <p:cNvPr id="12" name="Graphic 11" descr="Email">
            <a:extLst>
              <a:ext uri="{FF2B5EF4-FFF2-40B4-BE49-F238E27FC236}">
                <a16:creationId xmlns:a16="http://schemas.microsoft.com/office/drawing/2014/main" id="{42828C57-3ACA-404A-B6BE-402BB69187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8100" y="2172183"/>
            <a:ext cx="665036" cy="665036"/>
          </a:xfrm>
          <a:prstGeom prst="rect">
            <a:avLst/>
          </a:prstGeom>
        </p:spPr>
      </p:pic>
      <p:sp>
        <p:nvSpPr>
          <p:cNvPr id="14" name="Multiplication Sign 13">
            <a:extLst>
              <a:ext uri="{FF2B5EF4-FFF2-40B4-BE49-F238E27FC236}">
                <a16:creationId xmlns:a16="http://schemas.microsoft.com/office/drawing/2014/main" id="{A5676C77-9477-4022-A89D-2A63DCED69AA}"/>
              </a:ext>
            </a:extLst>
          </p:cNvPr>
          <p:cNvSpPr/>
          <p:nvPr/>
        </p:nvSpPr>
        <p:spPr>
          <a:xfrm>
            <a:off x="6895261" y="1598304"/>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1F6634-5347-4F16-B884-2C8EFC81CDC7}"/>
              </a:ext>
            </a:extLst>
          </p:cNvPr>
          <p:cNvSpPr txBox="1"/>
          <p:nvPr/>
        </p:nvSpPr>
        <p:spPr>
          <a:xfrm flipH="1">
            <a:off x="7370402" y="3934695"/>
            <a:ext cx="4422530" cy="1477328"/>
          </a:xfrm>
          <a:prstGeom prst="rect">
            <a:avLst/>
          </a:prstGeom>
          <a:noFill/>
        </p:spPr>
        <p:txBody>
          <a:bodyPr wrap="square" rtlCol="0">
            <a:spAutoFit/>
          </a:bodyPr>
          <a:lstStyle/>
          <a:p>
            <a:r>
              <a:rPr lang="en-US" dirty="0">
                <a:solidFill>
                  <a:schemeClr val="bg1"/>
                </a:solidFill>
                <a:latin typeface="+mj-lt"/>
              </a:rPr>
              <a:t>Not okay for </a:t>
            </a:r>
          </a:p>
          <a:p>
            <a:endParaRPr lang="en-US" dirty="0">
              <a:solidFill>
                <a:srgbClr val="1D9EFF"/>
              </a:solidFill>
              <a:latin typeface="+mj-lt"/>
            </a:endParaRPr>
          </a:p>
          <a:p>
            <a:pPr marL="285750" indent="-285750">
              <a:buFont typeface="Wingdings" panose="05000000000000000000" pitchFamily="2" charset="2"/>
              <a:buChar char="§"/>
            </a:pPr>
            <a:r>
              <a:rPr lang="en-US" dirty="0">
                <a:solidFill>
                  <a:srgbClr val="1D9EFF"/>
                </a:solidFill>
                <a:latin typeface="+mj-lt"/>
              </a:rPr>
              <a:t>Questions regarding logistics</a:t>
            </a:r>
          </a:p>
          <a:p>
            <a:pPr marL="285750" indent="-285750">
              <a:buFont typeface="Wingdings" panose="05000000000000000000" pitchFamily="2" charset="2"/>
              <a:buChar char="§"/>
            </a:pPr>
            <a:r>
              <a:rPr lang="en-US" dirty="0">
                <a:solidFill>
                  <a:srgbClr val="1D9EFF"/>
                </a:solidFill>
                <a:latin typeface="+mj-lt"/>
              </a:rPr>
              <a:t>Questions on coding</a:t>
            </a:r>
          </a:p>
          <a:p>
            <a:pPr marL="285750" indent="-285750">
              <a:buFont typeface="Wingdings" panose="05000000000000000000" pitchFamily="2" charset="2"/>
              <a:buChar char="§"/>
            </a:pPr>
            <a:r>
              <a:rPr lang="en-US" dirty="0">
                <a:solidFill>
                  <a:srgbClr val="1D9EFF"/>
                </a:solidFill>
                <a:latin typeface="+mj-lt"/>
              </a:rPr>
              <a:t>Fixing bugs</a:t>
            </a:r>
          </a:p>
        </p:txBody>
      </p:sp>
      <p:sp>
        <p:nvSpPr>
          <p:cNvPr id="4" name="Slide Number Placeholder 3">
            <a:extLst>
              <a:ext uri="{FF2B5EF4-FFF2-40B4-BE49-F238E27FC236}">
                <a16:creationId xmlns:a16="http://schemas.microsoft.com/office/drawing/2014/main" id="{85AB74D4-27FD-0A5E-5DB0-0C7B094C193C}"/>
              </a:ext>
            </a:extLst>
          </p:cNvPr>
          <p:cNvSpPr>
            <a:spLocks noGrp="1"/>
          </p:cNvSpPr>
          <p:nvPr>
            <p:ph type="sldNum" sz="quarter" idx="12"/>
          </p:nvPr>
        </p:nvSpPr>
        <p:spPr/>
        <p:txBody>
          <a:bodyPr/>
          <a:lstStyle/>
          <a:p>
            <a:fld id="{017C28E0-2F8B-4999-AEA2-B3AA3AE8994F}" type="slidenum">
              <a:rPr lang="en-US" smtClean="0"/>
              <a:t>13</a:t>
            </a:fld>
            <a:endParaRPr lang="en-US"/>
          </a:p>
        </p:txBody>
      </p:sp>
      <p:grpSp>
        <p:nvGrpSpPr>
          <p:cNvPr id="16" name="Group 15">
            <a:extLst>
              <a:ext uri="{FF2B5EF4-FFF2-40B4-BE49-F238E27FC236}">
                <a16:creationId xmlns:a16="http://schemas.microsoft.com/office/drawing/2014/main" id="{A0EB5BEA-D0E1-B947-F09B-CC16C47393BA}"/>
              </a:ext>
            </a:extLst>
          </p:cNvPr>
          <p:cNvGrpSpPr/>
          <p:nvPr/>
        </p:nvGrpSpPr>
        <p:grpSpPr>
          <a:xfrm>
            <a:off x="11317255" y="5989103"/>
            <a:ext cx="841781" cy="748032"/>
            <a:chOff x="11337354" y="6025684"/>
            <a:chExt cx="841781" cy="748032"/>
          </a:xfrm>
        </p:grpSpPr>
        <p:pic>
          <p:nvPicPr>
            <p:cNvPr id="17" name="Picture 16">
              <a:extLst>
                <a:ext uri="{FF2B5EF4-FFF2-40B4-BE49-F238E27FC236}">
                  <a16:creationId xmlns:a16="http://schemas.microsoft.com/office/drawing/2014/main" id="{66853A1F-ABE5-111E-76A7-766F58C1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 COP3530">
              <a:extLst>
                <a:ext uri="{FF2B5EF4-FFF2-40B4-BE49-F238E27FC236}">
                  <a16:creationId xmlns:a16="http://schemas.microsoft.com/office/drawing/2014/main" id="{1FD5B8EE-B5A0-C5FC-CA83-5DC5F44C38EA}"/>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61844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832B18E7-C0D0-4A91-B0A5-9F7D7CF225B6}"/>
              </a:ext>
            </a:extLst>
          </p:cNvPr>
          <p:cNvGrpSpPr/>
          <p:nvPr/>
        </p:nvGrpSpPr>
        <p:grpSpPr>
          <a:xfrm>
            <a:off x="2784595" y="1534172"/>
            <a:ext cx="6790186" cy="3880826"/>
            <a:chOff x="4198616" y="1534172"/>
            <a:chExt cx="6790186" cy="3880826"/>
          </a:xfrm>
        </p:grpSpPr>
        <p:sp>
          <p:nvSpPr>
            <p:cNvPr id="7" name="Rectangle 6">
              <a:extLst>
                <a:ext uri="{FF2B5EF4-FFF2-40B4-BE49-F238E27FC236}">
                  <a16:creationId xmlns:a16="http://schemas.microsoft.com/office/drawing/2014/main" id="{5398651C-937E-412F-8304-9CC525AE9B89}"/>
                </a:ext>
              </a:extLst>
            </p:cNvPr>
            <p:cNvSpPr/>
            <p:nvPr/>
          </p:nvSpPr>
          <p:spPr>
            <a:xfrm>
              <a:off x="4203559" y="3057688"/>
              <a:ext cx="3784882" cy="584775"/>
            </a:xfrm>
            <a:prstGeom prst="rect">
              <a:avLst/>
            </a:prstGeom>
          </p:spPr>
          <p:txBody>
            <a:bodyPr wrap="none">
              <a:spAutoFit/>
            </a:bodyPr>
            <a:lstStyle/>
            <a:p>
              <a:r>
                <a:rPr lang="en-US" sz="3200" dirty="0">
                  <a:solidFill>
                    <a:srgbClr val="0079D4"/>
                  </a:solidFill>
                  <a:latin typeface="Gotham Bold" pitchFamily="50" charset="0"/>
                </a:rPr>
                <a:t>Canvas Messages</a:t>
              </a:r>
              <a:endParaRPr lang="en-US" sz="3200" dirty="0">
                <a:solidFill>
                  <a:srgbClr val="0079D4"/>
                </a:solidFill>
              </a:endParaRPr>
            </a:p>
          </p:txBody>
        </p:sp>
        <p:sp>
          <p:nvSpPr>
            <p:cNvPr id="9" name="Rectangle 8">
              <a:extLst>
                <a:ext uri="{FF2B5EF4-FFF2-40B4-BE49-F238E27FC236}">
                  <a16:creationId xmlns:a16="http://schemas.microsoft.com/office/drawing/2014/main" id="{6EED065A-0601-44D4-B883-977835E72D03}"/>
                </a:ext>
              </a:extLst>
            </p:cNvPr>
            <p:cNvSpPr/>
            <p:nvPr/>
          </p:nvSpPr>
          <p:spPr>
            <a:xfrm>
              <a:off x="8579168" y="3032811"/>
              <a:ext cx="2409634" cy="584775"/>
            </a:xfrm>
            <a:prstGeom prst="rect">
              <a:avLst/>
            </a:prstGeom>
          </p:spPr>
          <p:txBody>
            <a:bodyPr wrap="none">
              <a:spAutoFit/>
            </a:bodyPr>
            <a:lstStyle/>
            <a:p>
              <a:r>
                <a:rPr lang="en-US" sz="3200" dirty="0">
                  <a:solidFill>
                    <a:srgbClr val="0079D4"/>
                  </a:solidFill>
                  <a:latin typeface="Gotham Bold" pitchFamily="50" charset="0"/>
                </a:rPr>
                <a:t>Phone Call</a:t>
              </a:r>
              <a:endParaRPr lang="en-US" sz="3200" dirty="0">
                <a:solidFill>
                  <a:srgbClr val="0079D4"/>
                </a:solidFill>
              </a:endParaRPr>
            </a:p>
          </p:txBody>
        </p:sp>
        <p:pic>
          <p:nvPicPr>
            <p:cNvPr id="4" name="Graphic 3" descr="Smart Phone">
              <a:extLst>
                <a:ext uri="{FF2B5EF4-FFF2-40B4-BE49-F238E27FC236}">
                  <a16:creationId xmlns:a16="http://schemas.microsoft.com/office/drawing/2014/main" id="{13598C37-D52F-4CE1-8546-83A485197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570" y="2100344"/>
              <a:ext cx="914400" cy="914400"/>
            </a:xfrm>
            <a:prstGeom prst="rect">
              <a:avLst/>
            </a:prstGeom>
          </p:spPr>
        </p:pic>
        <p:pic>
          <p:nvPicPr>
            <p:cNvPr id="11" name="Graphic 10" descr="Chat bubble">
              <a:extLst>
                <a:ext uri="{FF2B5EF4-FFF2-40B4-BE49-F238E27FC236}">
                  <a16:creationId xmlns:a16="http://schemas.microsoft.com/office/drawing/2014/main" id="{66F43B4C-EED8-4757-9843-C9B3828C9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800" y="2100344"/>
              <a:ext cx="914400" cy="914400"/>
            </a:xfrm>
            <a:prstGeom prst="rect">
              <a:avLst/>
            </a:prstGeom>
          </p:spPr>
        </p:pic>
        <p:sp>
          <p:nvSpPr>
            <p:cNvPr id="10" name="Multiplication Sign 9">
              <a:extLst>
                <a:ext uri="{FF2B5EF4-FFF2-40B4-BE49-F238E27FC236}">
                  <a16:creationId xmlns:a16="http://schemas.microsoft.com/office/drawing/2014/main" id="{30F5395B-4AAB-40BD-96ED-2289290A0AED}"/>
                </a:ext>
              </a:extLst>
            </p:cNvPr>
            <p:cNvSpPr/>
            <p:nvPr/>
          </p:nvSpPr>
          <p:spPr>
            <a:xfrm>
              <a:off x="4198616"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2C8D8BF9-FCA1-4C79-8884-FF5EC8749B4D}"/>
                </a:ext>
              </a:extLst>
            </p:cNvPr>
            <p:cNvSpPr/>
            <p:nvPr/>
          </p:nvSpPr>
          <p:spPr>
            <a:xfrm>
              <a:off x="5713800"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188EB86-2299-4CE2-89B9-FB5A9C443AE4}"/>
                </a:ext>
              </a:extLst>
            </p:cNvPr>
            <p:cNvSpPr/>
            <p:nvPr/>
          </p:nvSpPr>
          <p:spPr>
            <a:xfrm>
              <a:off x="8603413" y="1534172"/>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Tired Taffy Cat">
              <a:extLst>
                <a:ext uri="{FF2B5EF4-FFF2-40B4-BE49-F238E27FC236}">
                  <a16:creationId xmlns:a16="http://schemas.microsoft.com/office/drawing/2014/main" id="{350ADC97-85FD-448F-9F7A-261F36B8C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14" y="3418527"/>
              <a:ext cx="1996471" cy="1996471"/>
            </a:xfrm>
            <a:prstGeom prst="rect">
              <a:avLst/>
            </a:prstGeom>
          </p:spPr>
        </p:pic>
      </p:grpSp>
      <p:sp>
        <p:nvSpPr>
          <p:cNvPr id="5" name="Slide Number Placeholder 4">
            <a:extLst>
              <a:ext uri="{FF2B5EF4-FFF2-40B4-BE49-F238E27FC236}">
                <a16:creationId xmlns:a16="http://schemas.microsoft.com/office/drawing/2014/main" id="{5C12E9E8-D652-77EC-3EF4-EEA74F397D43}"/>
              </a:ext>
            </a:extLst>
          </p:cNvPr>
          <p:cNvSpPr>
            <a:spLocks noGrp="1"/>
          </p:cNvSpPr>
          <p:nvPr>
            <p:ph type="sldNum" sz="quarter" idx="12"/>
          </p:nvPr>
        </p:nvSpPr>
        <p:spPr/>
        <p:txBody>
          <a:bodyPr/>
          <a:lstStyle/>
          <a:p>
            <a:fld id="{017C28E0-2F8B-4999-AEA2-B3AA3AE8994F}" type="slidenum">
              <a:rPr lang="en-US" smtClean="0"/>
              <a:t>14</a:t>
            </a:fld>
            <a:endParaRPr lang="en-US"/>
          </a:p>
        </p:txBody>
      </p:sp>
      <p:grpSp>
        <p:nvGrpSpPr>
          <p:cNvPr id="15" name="Group 14">
            <a:extLst>
              <a:ext uri="{FF2B5EF4-FFF2-40B4-BE49-F238E27FC236}">
                <a16:creationId xmlns:a16="http://schemas.microsoft.com/office/drawing/2014/main" id="{CF739FB6-793D-D582-9B98-AF77BC08AD9C}"/>
              </a:ext>
            </a:extLst>
          </p:cNvPr>
          <p:cNvGrpSpPr/>
          <p:nvPr/>
        </p:nvGrpSpPr>
        <p:grpSpPr>
          <a:xfrm>
            <a:off x="11317255" y="5989103"/>
            <a:ext cx="841781" cy="748032"/>
            <a:chOff x="11337354" y="6025684"/>
            <a:chExt cx="841781" cy="748032"/>
          </a:xfrm>
        </p:grpSpPr>
        <p:pic>
          <p:nvPicPr>
            <p:cNvPr id="16" name="Picture 15">
              <a:extLst>
                <a:ext uri="{FF2B5EF4-FFF2-40B4-BE49-F238E27FC236}">
                  <a16:creationId xmlns:a16="http://schemas.microsoft.com/office/drawing/2014/main" id="{5941BCD2-4804-A250-2E92-FA53A7EB13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 COP3530">
              <a:extLst>
                <a:ext uri="{FF2B5EF4-FFF2-40B4-BE49-F238E27FC236}">
                  <a16:creationId xmlns:a16="http://schemas.microsoft.com/office/drawing/2014/main" id="{A9E8534A-34B1-716E-E872-81DF46920397}"/>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895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Debugging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12" name="TextBox 11">
            <a:extLst>
              <a:ext uri="{FF2B5EF4-FFF2-40B4-BE49-F238E27FC236}">
                <a16:creationId xmlns:a16="http://schemas.microsoft.com/office/drawing/2014/main" id="{29F38492-8D69-49B1-98FD-79C29E647F5E}"/>
              </a:ext>
            </a:extLst>
          </p:cNvPr>
          <p:cNvSpPr txBox="1"/>
          <p:nvPr/>
        </p:nvSpPr>
        <p:spPr>
          <a:xfrm>
            <a:off x="1404594" y="2037465"/>
            <a:ext cx="9483366" cy="3139321"/>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1D9EFF"/>
                </a:solidFill>
                <a:latin typeface="+mj-lt"/>
              </a:rPr>
              <a:t>Students should visit the course staff during scheduled office hours for help and </a:t>
            </a:r>
            <a:r>
              <a:rPr lang="en-US" dirty="0">
                <a:solidFill>
                  <a:srgbClr val="F16000"/>
                </a:solidFill>
                <a:latin typeface="+mj-lt"/>
              </a:rPr>
              <a:t>provide context for help. </a:t>
            </a:r>
          </a:p>
          <a:p>
            <a:pPr marL="342900" indent="-342900">
              <a:buFont typeface="Wingdings" panose="05000000000000000000" pitchFamily="2" charset="2"/>
              <a:buChar char="§"/>
            </a:pPr>
            <a:endParaRPr lang="en-US" dirty="0">
              <a:solidFill>
                <a:srgbClr val="1D9EFF"/>
              </a:solidFill>
              <a:latin typeface="+mj-lt"/>
            </a:endParaRPr>
          </a:p>
          <a:p>
            <a:pPr marL="342900" indent="-342900">
              <a:buFont typeface="Wingdings" panose="05000000000000000000" pitchFamily="2" charset="2"/>
              <a:buChar char="§"/>
            </a:pPr>
            <a:r>
              <a:rPr lang="en-US" dirty="0">
                <a:solidFill>
                  <a:srgbClr val="EB6E19"/>
                </a:solidFill>
                <a:latin typeface="+mj-lt"/>
              </a:rPr>
              <a:t>Debugging requests </a:t>
            </a:r>
            <a:r>
              <a:rPr lang="en-US" dirty="0">
                <a:solidFill>
                  <a:srgbClr val="1D9EFF"/>
                </a:solidFill>
                <a:latin typeface="+mj-lt"/>
              </a:rPr>
              <a:t>for projects/quiz questions </a:t>
            </a:r>
            <a:r>
              <a:rPr lang="en-US" dirty="0">
                <a:solidFill>
                  <a:srgbClr val="EB6E19"/>
                </a:solidFill>
                <a:latin typeface="+mj-lt"/>
              </a:rPr>
              <a:t>must first go through the TAs or peer mentors</a:t>
            </a:r>
            <a:r>
              <a:rPr lang="en-US" dirty="0">
                <a:solidFill>
                  <a:srgbClr val="1D9EFF"/>
                </a:solidFill>
                <a:latin typeface="+mj-lt"/>
              </a:rPr>
              <a:t>. This is </a:t>
            </a:r>
            <a:r>
              <a:rPr lang="en-US" dirty="0">
                <a:solidFill>
                  <a:srgbClr val="EB6E19"/>
                </a:solidFill>
                <a:latin typeface="+mj-lt"/>
              </a:rPr>
              <a:t>strongly encouraged </a:t>
            </a:r>
            <a:r>
              <a:rPr lang="en-US" dirty="0">
                <a:solidFill>
                  <a:srgbClr val="1D9EFF"/>
                </a:solidFill>
                <a:latin typeface="+mj-lt"/>
              </a:rPr>
              <a:t>given we have a large class and several of you might have similar questions. </a:t>
            </a:r>
          </a:p>
          <a:p>
            <a:pPr marL="342900" indent="-342900">
              <a:buFont typeface="Wingdings" panose="05000000000000000000" pitchFamily="2" charset="2"/>
              <a:buChar char="§"/>
            </a:pPr>
            <a:endParaRPr lang="en-US" dirty="0">
              <a:solidFill>
                <a:srgbClr val="1D9EFF"/>
              </a:solidFill>
              <a:latin typeface="+mj-lt"/>
            </a:endParaRPr>
          </a:p>
          <a:p>
            <a:pPr marL="342900" indent="-342900">
              <a:buFont typeface="Wingdings" panose="05000000000000000000" pitchFamily="2" charset="2"/>
              <a:buChar char="§"/>
            </a:pPr>
            <a:r>
              <a:rPr lang="en-US" dirty="0">
                <a:solidFill>
                  <a:srgbClr val="1D9EFF"/>
                </a:solidFill>
                <a:latin typeface="+mj-lt"/>
              </a:rPr>
              <a:t>If your problem is not fixed, then start a conversation with both the Instructor and the TA/Peer mentor who you asked for help. </a:t>
            </a:r>
            <a:r>
              <a:rPr lang="en-US" dirty="0">
                <a:solidFill>
                  <a:srgbClr val="EB6E19"/>
                </a:solidFill>
                <a:latin typeface="+mj-lt"/>
              </a:rPr>
              <a:t>Debugging requests to the Instructor as a Slack direct message or an email will be ignored if you do not follow the above protocol.</a:t>
            </a:r>
          </a:p>
          <a:p>
            <a:pPr marL="342900" indent="-342900">
              <a:buFont typeface="Wingdings" panose="05000000000000000000" pitchFamily="2" charset="2"/>
              <a:buChar char="§"/>
            </a:pPr>
            <a:endParaRPr lang="en-US" dirty="0">
              <a:solidFill>
                <a:srgbClr val="1D9EFF"/>
              </a:solidFill>
              <a:latin typeface="+mj-lt"/>
            </a:endParaRPr>
          </a:p>
        </p:txBody>
      </p:sp>
      <p:sp>
        <p:nvSpPr>
          <p:cNvPr id="3" name="Slide Number Placeholder 2">
            <a:extLst>
              <a:ext uri="{FF2B5EF4-FFF2-40B4-BE49-F238E27FC236}">
                <a16:creationId xmlns:a16="http://schemas.microsoft.com/office/drawing/2014/main" id="{93AB7997-E956-B4DC-FBF2-302179B74AF0}"/>
              </a:ext>
            </a:extLst>
          </p:cNvPr>
          <p:cNvSpPr>
            <a:spLocks noGrp="1"/>
          </p:cNvSpPr>
          <p:nvPr>
            <p:ph type="sldNum" sz="quarter" idx="12"/>
          </p:nvPr>
        </p:nvSpPr>
        <p:spPr/>
        <p:txBody>
          <a:bodyPr/>
          <a:lstStyle/>
          <a:p>
            <a:fld id="{017C28E0-2F8B-4999-AEA2-B3AA3AE8994F}" type="slidenum">
              <a:rPr lang="en-US" smtClean="0"/>
              <a:t>15</a:t>
            </a:fld>
            <a:endParaRPr lang="en-US"/>
          </a:p>
        </p:txBody>
      </p:sp>
      <p:grpSp>
        <p:nvGrpSpPr>
          <p:cNvPr id="5" name="Group 4">
            <a:extLst>
              <a:ext uri="{FF2B5EF4-FFF2-40B4-BE49-F238E27FC236}">
                <a16:creationId xmlns:a16="http://schemas.microsoft.com/office/drawing/2014/main" id="{9A1AB0EC-4B71-B17E-4A60-8358EFDF559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AB5E1667-C93C-21FB-DB1B-007AA7B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A0B5402-13F7-6F8E-E6EC-B8FFFC7942B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0096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Grading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5" name="Slide Number Placeholder 4">
            <a:extLst>
              <a:ext uri="{FF2B5EF4-FFF2-40B4-BE49-F238E27FC236}">
                <a16:creationId xmlns:a16="http://schemas.microsoft.com/office/drawing/2014/main" id="{7196208D-BED5-38E5-C511-E248ABF07569}"/>
              </a:ext>
            </a:extLst>
          </p:cNvPr>
          <p:cNvSpPr>
            <a:spLocks noGrp="1"/>
          </p:cNvSpPr>
          <p:nvPr>
            <p:ph type="sldNum" sz="quarter" idx="12"/>
          </p:nvPr>
        </p:nvSpPr>
        <p:spPr/>
        <p:txBody>
          <a:bodyPr/>
          <a:lstStyle/>
          <a:p>
            <a:fld id="{017C28E0-2F8B-4999-AEA2-B3AA3AE8994F}" type="slidenum">
              <a:rPr lang="en-US" smtClean="0"/>
              <a:t>16</a:t>
            </a:fld>
            <a:endParaRPr lang="en-US"/>
          </a:p>
        </p:txBody>
      </p:sp>
      <p:grpSp>
        <p:nvGrpSpPr>
          <p:cNvPr id="7" name="Group 6">
            <a:extLst>
              <a:ext uri="{FF2B5EF4-FFF2-40B4-BE49-F238E27FC236}">
                <a16:creationId xmlns:a16="http://schemas.microsoft.com/office/drawing/2014/main" id="{978B802B-A3E4-7124-E5F9-1C8272DDC4F8}"/>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70E5A92F-82B6-B43B-210C-046D1A745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P3530">
              <a:extLst>
                <a:ext uri="{FF2B5EF4-FFF2-40B4-BE49-F238E27FC236}">
                  <a16:creationId xmlns:a16="http://schemas.microsoft.com/office/drawing/2014/main" id="{0CDC3469-BF14-526E-1362-D455D4635042}"/>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11" name="TextBox 10">
            <a:extLst>
              <a:ext uri="{FF2B5EF4-FFF2-40B4-BE49-F238E27FC236}">
                <a16:creationId xmlns:a16="http://schemas.microsoft.com/office/drawing/2014/main" id="{AB65C074-7990-F592-B861-CFAA7BECAEB8}"/>
              </a:ext>
            </a:extLst>
          </p:cNvPr>
          <p:cNvSpPr txBox="1"/>
          <p:nvPr/>
        </p:nvSpPr>
        <p:spPr>
          <a:xfrm>
            <a:off x="3154027" y="5681326"/>
            <a:ext cx="7105576" cy="307777"/>
          </a:xfrm>
          <a:prstGeom prst="rect">
            <a:avLst/>
          </a:prstGeom>
          <a:noFill/>
        </p:spPr>
        <p:txBody>
          <a:bodyPr wrap="square">
            <a:spAutoFit/>
          </a:bodyPr>
          <a:lstStyle/>
          <a:p>
            <a:r>
              <a:rPr lang="en-US" sz="1400" b="0" dirty="0">
                <a:solidFill>
                  <a:srgbClr val="1D9EFF"/>
                </a:solidFill>
                <a:effectLst/>
              </a:rPr>
              <a:t>Total assessments: </a:t>
            </a:r>
            <a:r>
              <a:rPr lang="en-US" sz="1400" b="0" dirty="0">
                <a:solidFill>
                  <a:schemeClr val="bg1"/>
                </a:solidFill>
                <a:effectLst/>
              </a:rPr>
              <a:t>26 excluding extra credit and class/discussion participation</a:t>
            </a:r>
            <a:endParaRPr lang="en-US" sz="1400" dirty="0"/>
          </a:p>
        </p:txBody>
      </p:sp>
      <p:graphicFrame>
        <p:nvGraphicFramePr>
          <p:cNvPr id="6" name="Table 5">
            <a:extLst>
              <a:ext uri="{FF2B5EF4-FFF2-40B4-BE49-F238E27FC236}">
                <a16:creationId xmlns:a16="http://schemas.microsoft.com/office/drawing/2014/main" id="{3A7017FB-3FCE-B52C-8144-22F51E8C19AA}"/>
              </a:ext>
            </a:extLst>
          </p:cNvPr>
          <p:cNvGraphicFramePr>
            <a:graphicFrameLocks noGrp="1"/>
          </p:cNvGraphicFramePr>
          <p:nvPr>
            <p:extLst>
              <p:ext uri="{D42A27DB-BD31-4B8C-83A1-F6EECF244321}">
                <p14:modId xmlns:p14="http://schemas.microsoft.com/office/powerpoint/2010/main" val="2004914654"/>
              </p:ext>
            </p:extLst>
          </p:nvPr>
        </p:nvGraphicFramePr>
        <p:xfrm>
          <a:off x="1057684" y="1657223"/>
          <a:ext cx="10076632" cy="3810000"/>
        </p:xfrm>
        <a:graphic>
          <a:graphicData uri="http://schemas.openxmlformats.org/drawingml/2006/table">
            <a:tbl>
              <a:tblPr firstRow="1" firstCol="1" bandRow="1">
                <a:tableStyleId>{5C22544A-7EE6-4342-B048-85BDC9FD1C3A}</a:tableStyleId>
              </a:tblPr>
              <a:tblGrid>
                <a:gridCol w="2073773">
                  <a:extLst>
                    <a:ext uri="{9D8B030D-6E8A-4147-A177-3AD203B41FA5}">
                      <a16:colId xmlns:a16="http://schemas.microsoft.com/office/drawing/2014/main" val="2055316150"/>
                    </a:ext>
                  </a:extLst>
                </a:gridCol>
                <a:gridCol w="5480911">
                  <a:extLst>
                    <a:ext uri="{9D8B030D-6E8A-4147-A177-3AD203B41FA5}">
                      <a16:colId xmlns:a16="http://schemas.microsoft.com/office/drawing/2014/main" val="502711065"/>
                    </a:ext>
                  </a:extLst>
                </a:gridCol>
                <a:gridCol w="2521948">
                  <a:extLst>
                    <a:ext uri="{9D8B030D-6E8A-4147-A177-3AD203B41FA5}">
                      <a16:colId xmlns:a16="http://schemas.microsoft.com/office/drawing/2014/main" val="1789847907"/>
                    </a:ext>
                  </a:extLst>
                </a:gridCol>
              </a:tblGrid>
              <a:tr h="167005">
                <a:tc>
                  <a:txBody>
                    <a:bodyPr/>
                    <a:lstStyle/>
                    <a:p>
                      <a:pPr marL="0" marR="0" algn="ctr">
                        <a:buNone/>
                      </a:pPr>
                      <a:r>
                        <a:rPr lang="en-US" sz="1800" dirty="0">
                          <a:solidFill>
                            <a:srgbClr val="EB6E19"/>
                          </a:solidFill>
                          <a:effectLst/>
                          <a:latin typeface="Calibri Light" panose="020F0302020204030204" pitchFamily="34" charset="0"/>
                          <a:cs typeface="Calibri Light" panose="020F0302020204030204" pitchFamily="34" charset="0"/>
                        </a:rPr>
                        <a:t>Modality</a:t>
                      </a:r>
                      <a:endParaRPr lang="en-US" sz="1800" dirty="0">
                        <a:solidFill>
                          <a:srgbClr val="EB6E19"/>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EB6E19"/>
                          </a:solidFill>
                          <a:effectLst/>
                          <a:latin typeface="Calibri Light" panose="020F0302020204030204" pitchFamily="34" charset="0"/>
                          <a:cs typeface="Calibri Light" panose="020F0302020204030204" pitchFamily="34" charset="0"/>
                        </a:rPr>
                        <a:t>Assignment</a:t>
                      </a:r>
                      <a:endParaRPr lang="en-US" sz="1800" dirty="0">
                        <a:solidFill>
                          <a:srgbClr val="EB6E19"/>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EB6E19"/>
                          </a:solidFill>
                          <a:effectLst/>
                          <a:latin typeface="Calibri Light" panose="020F0302020204030204" pitchFamily="34" charset="0"/>
                          <a:cs typeface="Calibri Light" panose="020F0302020204030204" pitchFamily="34" charset="0"/>
                        </a:rPr>
                        <a:t>% of Final Grade</a:t>
                      </a:r>
                      <a:endParaRPr lang="en-US" sz="1800" dirty="0">
                        <a:solidFill>
                          <a:srgbClr val="EB6E19"/>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330503316"/>
                  </a:ext>
                </a:extLst>
              </a:tr>
              <a:tr h="62230">
                <a:tc rowSpan="8">
                  <a:txBody>
                    <a:bodyPr/>
                    <a:lstStyle/>
                    <a:p>
                      <a:pPr marL="0" marR="0" algn="ctr">
                        <a:buNone/>
                      </a:pPr>
                      <a:r>
                        <a:rPr lang="en-US" sz="1800" dirty="0">
                          <a:solidFill>
                            <a:srgbClr val="1988DC"/>
                          </a:solidFill>
                          <a:effectLst/>
                          <a:latin typeface="Calibri Light" panose="020F0302020204030204" pitchFamily="34" charset="0"/>
                          <a:cs typeface="Calibri Light" panose="020F0302020204030204" pitchFamily="34" charset="0"/>
                        </a:rPr>
                        <a:t>Individual</a:t>
                      </a:r>
                      <a:endParaRPr lang="en-US" sz="1800" dirty="0">
                        <a:solidFill>
                          <a:srgbClr val="1988DC"/>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Programming / HTG Quizzes (drop two lowest scores)</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10%</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32716470"/>
                  </a:ext>
                </a:extLst>
              </a:tr>
              <a:tr h="167005">
                <a:tc vMerge="1">
                  <a:txBody>
                    <a:bodyPr/>
                    <a:lstStyle/>
                    <a:p>
                      <a:endParaRPr lang="en-US"/>
                    </a:p>
                  </a:txBody>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Conceptual quizzes (drop two lowest scores)</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10%</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944378608"/>
                  </a:ext>
                </a:extLst>
              </a:tr>
              <a:tr h="167005">
                <a:tc vMerge="1">
                  <a:txBody>
                    <a:bodyPr/>
                    <a:lstStyle/>
                    <a:p>
                      <a:endParaRPr lang="en-US"/>
                    </a:p>
                  </a:txBody>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Exam 1</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20%</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14476144"/>
                  </a:ext>
                </a:extLst>
              </a:tr>
              <a:tr h="167005">
                <a:tc vMerge="1">
                  <a:txBody>
                    <a:bodyPr/>
                    <a:lstStyle/>
                    <a:p>
                      <a:endParaRPr lang="en-US"/>
                    </a:p>
                  </a:txBody>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Exam 2 </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20%</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818178363"/>
                  </a:ext>
                </a:extLst>
              </a:tr>
              <a:tr h="167005">
                <a:tc vMerge="1">
                  <a:txBody>
                    <a:bodyPr/>
                    <a:lstStyle/>
                    <a:p>
                      <a:endParaRPr lang="en-US"/>
                    </a:p>
                  </a:txBody>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Project 1</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12%</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4944049"/>
                  </a:ext>
                </a:extLst>
              </a:tr>
              <a:tr h="167005">
                <a:tc vMerge="1">
                  <a:txBody>
                    <a:bodyPr/>
                    <a:lstStyle/>
                    <a:p>
                      <a:endParaRPr lang="en-US"/>
                    </a:p>
                  </a:txBody>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Project 3</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12%</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631245969"/>
                  </a:ext>
                </a:extLst>
              </a:tr>
              <a:tr h="167005">
                <a:tc vMerge="1">
                  <a:txBody>
                    <a:bodyPr/>
                    <a:lstStyle/>
                    <a:p>
                      <a:endParaRPr lang="en-US"/>
                    </a:p>
                  </a:txBody>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Class participation (drop four lowest scores)*</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3%</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274729304"/>
                  </a:ext>
                </a:extLst>
              </a:tr>
              <a:tr h="167005">
                <a:tc vMerge="1">
                  <a:txBody>
                    <a:bodyPr/>
                    <a:lstStyle/>
                    <a:p>
                      <a:endParaRPr lang="en-US"/>
                    </a:p>
                  </a:txBody>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Discussion participation (drop four lowest scores)*</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3%</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965136272"/>
                  </a:ext>
                </a:extLst>
              </a:tr>
              <a:tr h="167005">
                <a:tc>
                  <a:txBody>
                    <a:bodyPr/>
                    <a:lstStyle/>
                    <a:p>
                      <a:pPr marL="0" marR="0" algn="ctr">
                        <a:buNone/>
                      </a:pPr>
                      <a:r>
                        <a:rPr lang="en-US" sz="1800" dirty="0">
                          <a:solidFill>
                            <a:srgbClr val="00B050"/>
                          </a:solidFill>
                          <a:effectLst/>
                          <a:latin typeface="Calibri Light" panose="020F0302020204030204" pitchFamily="34" charset="0"/>
                          <a:cs typeface="Calibri Light" panose="020F0302020204030204" pitchFamily="34" charset="0"/>
                        </a:rPr>
                        <a:t>Collaborative</a:t>
                      </a:r>
                      <a:endParaRPr lang="en-US" sz="1800" dirty="0">
                        <a:solidFill>
                          <a:srgbClr val="00B050"/>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Project 2 (Individual or Group: 2a &amp; 2b)</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10%</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119636717"/>
                  </a:ext>
                </a:extLst>
              </a:tr>
              <a:tr h="164465">
                <a:tc>
                  <a:txBody>
                    <a:bodyPr/>
                    <a:lstStyle/>
                    <a:p>
                      <a:pPr marL="0" marR="0" algn="ctr">
                        <a:buNone/>
                      </a:pPr>
                      <a:r>
                        <a:rPr lang="en-US" sz="1800" dirty="0">
                          <a:solidFill>
                            <a:srgbClr val="1988DC"/>
                          </a:solidFill>
                          <a:effectLst/>
                          <a:latin typeface="Calibri Light" panose="020F0302020204030204" pitchFamily="34" charset="0"/>
                          <a:cs typeface="Calibri Light" panose="020F0302020204030204" pitchFamily="34" charset="0"/>
                        </a:rPr>
                        <a:t>Individual</a:t>
                      </a:r>
                      <a:endParaRPr lang="en-US" sz="1800" dirty="0">
                        <a:solidFill>
                          <a:srgbClr val="1988DC"/>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Extra Credit Opportunities</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Up to 2%</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618512866"/>
                  </a:ext>
                </a:extLst>
              </a:tr>
              <a:tr h="164465">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 </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buNone/>
                      </a:pPr>
                      <a:r>
                        <a:rPr lang="en-US" sz="1800">
                          <a:solidFill>
                            <a:schemeClr val="bg1"/>
                          </a:solidFill>
                          <a:effectLst/>
                          <a:latin typeface="Calibri Light" panose="020F0302020204030204" pitchFamily="34" charset="0"/>
                          <a:cs typeface="Calibri Light" panose="020F0302020204030204" pitchFamily="34" charset="0"/>
                        </a:rPr>
                        <a:t> </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latin typeface="Calibri Light" panose="020F0302020204030204" pitchFamily="34" charset="0"/>
                          <a:cs typeface="Calibri Light" panose="020F0302020204030204" pitchFamily="34" charset="0"/>
                        </a:rPr>
                        <a:t>Total: 102%</a:t>
                      </a:r>
                      <a:endParaRPr lang="en-US" sz="180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792360905"/>
                  </a:ext>
                </a:extLst>
              </a:tr>
              <a:tr h="164465">
                <a:tc gridSpan="3">
                  <a:txBody>
                    <a:bodyPr/>
                    <a:lstStyle/>
                    <a:p>
                      <a:pPr marL="0" marR="0" algn="ctr">
                        <a:buNone/>
                      </a:pPr>
                      <a:r>
                        <a:rPr lang="en-US" sz="1800" dirty="0">
                          <a:solidFill>
                            <a:schemeClr val="tx1">
                              <a:lumMod val="50000"/>
                              <a:lumOff val="50000"/>
                            </a:schemeClr>
                          </a:solidFill>
                          <a:effectLst/>
                          <a:latin typeface="Calibri Light" panose="020F0302020204030204" pitchFamily="34" charset="0"/>
                          <a:cs typeface="Calibri Light" panose="020F0302020204030204" pitchFamily="34" charset="0"/>
                        </a:rPr>
                        <a:t>* </a:t>
                      </a:r>
                      <a:r>
                        <a:rPr lang="en-US" sz="1600" dirty="0">
                          <a:solidFill>
                            <a:schemeClr val="tx1">
                              <a:lumMod val="50000"/>
                              <a:lumOff val="50000"/>
                            </a:schemeClr>
                          </a:solidFill>
                          <a:effectLst/>
                          <a:latin typeface="Calibri Light" panose="020F0302020204030204" pitchFamily="34" charset="0"/>
                          <a:cs typeface="Calibri Light" panose="020F0302020204030204" pitchFamily="34" charset="0"/>
                        </a:rPr>
                        <a:t>Online and Asynchronous for UFOL (10616) &amp; UDER (16325) students will be provided with alternate coding problems that they can complete to substitute these grades. Synchronous participation is optional for them.</a:t>
                      </a:r>
                      <a:endParaRPr lang="en-US" sz="1800" dirty="0">
                        <a:solidFill>
                          <a:schemeClr val="tx1">
                            <a:lumMod val="50000"/>
                            <a:lumOff val="50000"/>
                          </a:schemeClr>
                        </a:solidFill>
                        <a:effectLst/>
                        <a:latin typeface="Calibri Light" panose="020F0302020204030204" pitchFamily="34" charset="0"/>
                        <a:ea typeface="Times New Roman" panose="02020603050405020304" pitchFamily="18" charset="0"/>
                        <a:cs typeface="Calibri Light" panose="020F0302020204030204" pitchFamily="34" charset="0"/>
                      </a:endParaRPr>
                    </a:p>
                  </a:txBody>
                  <a:tcPr marL="68580" marR="6858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6926530"/>
                  </a:ext>
                </a:extLst>
              </a:tr>
            </a:tbl>
          </a:graphicData>
        </a:graphic>
      </p:graphicFrame>
    </p:spTree>
    <p:extLst>
      <p:ext uri="{BB962C8B-B14F-4D97-AF65-F5344CB8AC3E}">
        <p14:creationId xmlns:p14="http://schemas.microsoft.com/office/powerpoint/2010/main" val="308951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Timeline</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03A9227D-D8A5-848F-EB10-3DBFA6BE3415}"/>
              </a:ext>
            </a:extLst>
          </p:cNvPr>
          <p:cNvSpPr>
            <a:spLocks noGrp="1"/>
          </p:cNvSpPr>
          <p:nvPr>
            <p:ph type="sldNum" sz="quarter" idx="12"/>
          </p:nvPr>
        </p:nvSpPr>
        <p:spPr/>
        <p:txBody>
          <a:bodyPr/>
          <a:lstStyle/>
          <a:p>
            <a:fld id="{017C28E0-2F8B-4999-AEA2-B3AA3AE8994F}" type="slidenum">
              <a:rPr lang="en-US" smtClean="0"/>
              <a:t>17</a:t>
            </a:fld>
            <a:endParaRPr lang="en-US"/>
          </a:p>
        </p:txBody>
      </p:sp>
      <p:grpSp>
        <p:nvGrpSpPr>
          <p:cNvPr id="6" name="Group 5">
            <a:extLst>
              <a:ext uri="{FF2B5EF4-FFF2-40B4-BE49-F238E27FC236}">
                <a16:creationId xmlns:a16="http://schemas.microsoft.com/office/drawing/2014/main" id="{7B03F181-4FD8-F9F8-FA60-BACB485409BE}"/>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CF895776-BA8A-C93A-6260-11314B1B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FAA4A583-3ACE-BA2E-04E8-D2868F439B7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graphicFrame>
        <p:nvGraphicFramePr>
          <p:cNvPr id="12" name="Table 11">
            <a:extLst>
              <a:ext uri="{FF2B5EF4-FFF2-40B4-BE49-F238E27FC236}">
                <a16:creationId xmlns:a16="http://schemas.microsoft.com/office/drawing/2014/main" id="{FB5DD9CA-6EDE-1913-7336-1CB2436D198B}"/>
              </a:ext>
            </a:extLst>
          </p:cNvPr>
          <p:cNvGraphicFramePr>
            <a:graphicFrameLocks noGrp="1"/>
          </p:cNvGraphicFramePr>
          <p:nvPr>
            <p:extLst>
              <p:ext uri="{D42A27DB-BD31-4B8C-83A1-F6EECF244321}">
                <p14:modId xmlns:p14="http://schemas.microsoft.com/office/powerpoint/2010/main" val="1763623705"/>
              </p:ext>
            </p:extLst>
          </p:nvPr>
        </p:nvGraphicFramePr>
        <p:xfrm>
          <a:off x="838200" y="1544910"/>
          <a:ext cx="10309261" cy="4876800"/>
        </p:xfrm>
        <a:graphic>
          <a:graphicData uri="http://schemas.openxmlformats.org/drawingml/2006/table">
            <a:tbl>
              <a:tblPr firstRow="1" firstCol="1" bandRow="1">
                <a:tableStyleId>{5C22544A-7EE6-4342-B048-85BDC9FD1C3A}</a:tableStyleId>
              </a:tblPr>
              <a:tblGrid>
                <a:gridCol w="965324">
                  <a:extLst>
                    <a:ext uri="{9D8B030D-6E8A-4147-A177-3AD203B41FA5}">
                      <a16:colId xmlns:a16="http://schemas.microsoft.com/office/drawing/2014/main" val="697976526"/>
                    </a:ext>
                  </a:extLst>
                </a:gridCol>
                <a:gridCol w="1212973">
                  <a:extLst>
                    <a:ext uri="{9D8B030D-6E8A-4147-A177-3AD203B41FA5}">
                      <a16:colId xmlns:a16="http://schemas.microsoft.com/office/drawing/2014/main" val="344163840"/>
                    </a:ext>
                  </a:extLst>
                </a:gridCol>
                <a:gridCol w="1212973">
                  <a:extLst>
                    <a:ext uri="{9D8B030D-6E8A-4147-A177-3AD203B41FA5}">
                      <a16:colId xmlns:a16="http://schemas.microsoft.com/office/drawing/2014/main" val="3103774492"/>
                    </a:ext>
                  </a:extLst>
                </a:gridCol>
                <a:gridCol w="4488001">
                  <a:extLst>
                    <a:ext uri="{9D8B030D-6E8A-4147-A177-3AD203B41FA5}">
                      <a16:colId xmlns:a16="http://schemas.microsoft.com/office/drawing/2014/main" val="575758709"/>
                    </a:ext>
                  </a:extLst>
                </a:gridCol>
                <a:gridCol w="2429990">
                  <a:extLst>
                    <a:ext uri="{9D8B030D-6E8A-4147-A177-3AD203B41FA5}">
                      <a16:colId xmlns:a16="http://schemas.microsoft.com/office/drawing/2014/main" val="2006132642"/>
                    </a:ext>
                  </a:extLst>
                </a:gridCol>
              </a:tblGrid>
              <a:tr h="175895">
                <a:tc>
                  <a:txBody>
                    <a:bodyPr/>
                    <a:lstStyle/>
                    <a:p>
                      <a:pPr marL="0" marR="0" algn="ctr">
                        <a:buNone/>
                      </a:pPr>
                      <a:r>
                        <a:rPr lang="en-US" sz="1800" dirty="0">
                          <a:solidFill>
                            <a:srgbClr val="1988DC"/>
                          </a:solidFill>
                          <a:effectLst/>
                        </a:rPr>
                        <a:t>Week</a:t>
                      </a:r>
                      <a:endParaRPr lang="en-US" sz="1800" dirty="0">
                        <a:solidFill>
                          <a:srgbClr val="1988DC"/>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gridSpan="2">
                  <a:txBody>
                    <a:bodyPr/>
                    <a:lstStyle/>
                    <a:p>
                      <a:pPr marL="0" marR="0" algn="ctr">
                        <a:buNone/>
                      </a:pPr>
                      <a:r>
                        <a:rPr lang="en-US" sz="1800" dirty="0">
                          <a:solidFill>
                            <a:srgbClr val="1988DC"/>
                          </a:solidFill>
                          <a:effectLst/>
                        </a:rPr>
                        <a:t>Dates</a:t>
                      </a:r>
                      <a:endParaRPr lang="en-US" sz="1800" dirty="0">
                        <a:solidFill>
                          <a:srgbClr val="1988DC"/>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endParaRPr lang="en-US"/>
                    </a:p>
                  </a:txBody>
                  <a:tcPr/>
                </a:tc>
                <a:tc>
                  <a:txBody>
                    <a:bodyPr/>
                    <a:lstStyle/>
                    <a:p>
                      <a:pPr marL="0" marR="0" algn="ctr">
                        <a:buNone/>
                      </a:pPr>
                      <a:r>
                        <a:rPr lang="en-US" sz="1800" dirty="0">
                          <a:solidFill>
                            <a:srgbClr val="1988DC"/>
                          </a:solidFill>
                          <a:effectLst/>
                        </a:rPr>
                        <a:t>Topic</a:t>
                      </a:r>
                      <a:endParaRPr lang="en-US" sz="1800" dirty="0">
                        <a:solidFill>
                          <a:srgbClr val="1988DC"/>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1988DC"/>
                          </a:solidFill>
                          <a:effectLst/>
                        </a:rPr>
                        <a:t>Deadlines</a:t>
                      </a:r>
                      <a:endParaRPr lang="en-US" sz="1800" dirty="0">
                        <a:solidFill>
                          <a:srgbClr val="1988DC"/>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613644963"/>
                  </a:ext>
                </a:extLst>
              </a:tr>
              <a:tr h="175895">
                <a:tc>
                  <a:txBody>
                    <a:bodyPr/>
                    <a:lstStyle/>
                    <a:p>
                      <a:pPr marL="0" marR="0" algn="ctr">
                        <a:buNone/>
                      </a:pPr>
                      <a:r>
                        <a:rPr lang="en-US" sz="1800" dirty="0">
                          <a:effectLst/>
                        </a:rPr>
                        <a:t>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12-Jan</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18-Jan</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Course Introduction/Algorithm Analysis</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 </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84190177"/>
                  </a:ext>
                </a:extLst>
              </a:tr>
              <a:tr h="175895">
                <a:tc>
                  <a:txBody>
                    <a:bodyPr/>
                    <a:lstStyle/>
                    <a:p>
                      <a:pPr marL="0" marR="0" algn="ctr">
                        <a:buNone/>
                      </a:pPr>
                      <a:r>
                        <a:rPr lang="en-US" sz="1800">
                          <a:effectLst/>
                        </a:rPr>
                        <a:t>2</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19-Jan</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25-Jan</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List, Stacks, &amp; Queues </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FF99FF"/>
                          </a:solidFill>
                          <a:effectLst/>
                        </a:rPr>
                        <a:t>Q</a:t>
                      </a:r>
                      <a:r>
                        <a:rPr lang="en-US" sz="1800" baseline="-25000" dirty="0">
                          <a:solidFill>
                            <a:srgbClr val="FF99FF"/>
                          </a:solidFill>
                          <a:effectLst/>
                        </a:rPr>
                        <a:t>1, </a:t>
                      </a:r>
                      <a:r>
                        <a:rPr lang="en-US" sz="1800" dirty="0">
                          <a:solidFill>
                            <a:srgbClr val="FF99FF"/>
                          </a:solidFill>
                          <a:effectLst/>
                        </a:rPr>
                        <a:t>Q</a:t>
                      </a:r>
                      <a:r>
                        <a:rPr lang="en-US" sz="1800" baseline="-25000" dirty="0">
                          <a:solidFill>
                            <a:srgbClr val="FF99FF"/>
                          </a:solidFill>
                          <a:effectLst/>
                        </a:rPr>
                        <a:t>2</a:t>
                      </a:r>
                      <a:endParaRPr lang="en-US" sz="18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139230988"/>
                  </a:ext>
                </a:extLst>
              </a:tr>
              <a:tr h="175895">
                <a:tc>
                  <a:txBody>
                    <a:bodyPr/>
                    <a:lstStyle/>
                    <a:p>
                      <a:pPr marL="0" marR="0" algn="ctr">
                        <a:buNone/>
                      </a:pPr>
                      <a:r>
                        <a:rPr lang="en-US" sz="1800">
                          <a:effectLst/>
                        </a:rPr>
                        <a:t>3</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26-Jan</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1-Feb</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Trees </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FF99FF"/>
                          </a:solidFill>
                          <a:effectLst/>
                        </a:rPr>
                        <a:t>Q</a:t>
                      </a:r>
                      <a:r>
                        <a:rPr lang="en-US" sz="1800" baseline="-25000" dirty="0">
                          <a:solidFill>
                            <a:srgbClr val="FF99FF"/>
                          </a:solidFill>
                          <a:effectLst/>
                        </a:rPr>
                        <a:t>3</a:t>
                      </a:r>
                      <a:endParaRPr lang="en-US" sz="18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825984651"/>
                  </a:ext>
                </a:extLst>
              </a:tr>
              <a:tr h="191770">
                <a:tc>
                  <a:txBody>
                    <a:bodyPr/>
                    <a:lstStyle/>
                    <a:p>
                      <a:pPr marL="0" marR="0" algn="ctr">
                        <a:buNone/>
                      </a:pPr>
                      <a:r>
                        <a:rPr lang="en-US" sz="1800">
                          <a:effectLst/>
                        </a:rPr>
                        <a:t>4</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2-Feb</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8-Feb</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Balanced Trees 1</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FF99FF"/>
                          </a:solidFill>
                          <a:effectLst/>
                        </a:rPr>
                        <a:t>Q</a:t>
                      </a:r>
                      <a:r>
                        <a:rPr lang="en-US" sz="1800" baseline="-25000" dirty="0">
                          <a:solidFill>
                            <a:srgbClr val="FF99FF"/>
                          </a:solidFill>
                          <a:effectLst/>
                        </a:rPr>
                        <a:t>4</a:t>
                      </a:r>
                      <a:endParaRPr lang="en-US" sz="18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146433845"/>
                  </a:ext>
                </a:extLst>
              </a:tr>
              <a:tr h="175895">
                <a:tc>
                  <a:txBody>
                    <a:bodyPr/>
                    <a:lstStyle/>
                    <a:p>
                      <a:pPr marL="0" marR="0" algn="ctr">
                        <a:buNone/>
                      </a:pPr>
                      <a:r>
                        <a:rPr lang="en-US" sz="1800">
                          <a:effectLst/>
                        </a:rPr>
                        <a:t>5</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9-Feb</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15-Feb</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Balanced Trees 2</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FF99FF"/>
                          </a:solidFill>
                          <a:effectLst/>
                        </a:rPr>
                        <a:t>Q</a:t>
                      </a:r>
                      <a:r>
                        <a:rPr lang="en-US" sz="1800" baseline="-25000" dirty="0">
                          <a:solidFill>
                            <a:srgbClr val="FF99FF"/>
                          </a:solidFill>
                          <a:effectLst/>
                        </a:rPr>
                        <a:t>5</a:t>
                      </a:r>
                      <a:endParaRPr lang="en-US" sz="18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552424328"/>
                  </a:ext>
                </a:extLst>
              </a:tr>
              <a:tr h="175895">
                <a:tc>
                  <a:txBody>
                    <a:bodyPr/>
                    <a:lstStyle/>
                    <a:p>
                      <a:pPr marL="0" marR="0" algn="ctr">
                        <a:buNone/>
                      </a:pPr>
                      <a:r>
                        <a:rPr lang="en-US" sz="1800">
                          <a:effectLst/>
                        </a:rPr>
                        <a:t>6*</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16-Feb</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22-Feb</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Heaps &amp; Priority Queues / Sorting </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008080"/>
                          </a:solidFill>
                          <a:effectLst/>
                        </a:rPr>
                        <a:t>P</a:t>
                      </a:r>
                      <a:r>
                        <a:rPr lang="en-US" sz="1800" baseline="-25000" dirty="0">
                          <a:solidFill>
                            <a:srgbClr val="008080"/>
                          </a:solidFill>
                          <a:effectLst/>
                        </a:rPr>
                        <a:t>1</a:t>
                      </a:r>
                      <a:endParaRPr lang="en-US" sz="1800" dirty="0">
                        <a:solidFill>
                          <a:srgbClr val="00808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134287235"/>
                  </a:ext>
                </a:extLst>
              </a:tr>
              <a:tr h="175895">
                <a:tc>
                  <a:txBody>
                    <a:bodyPr/>
                    <a:lstStyle/>
                    <a:p>
                      <a:pPr marL="0" marR="0" algn="ctr">
                        <a:buNone/>
                      </a:pPr>
                      <a:r>
                        <a:rPr lang="en-US" sz="1800">
                          <a:effectLst/>
                        </a:rPr>
                        <a:t>7</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23-Feb</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1-Mar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accent2"/>
                          </a:solidFill>
                          <a:effectLst/>
                        </a:rPr>
                        <a:t>Exam 1 (Feb 26, 8:20 pm EST)</a:t>
                      </a:r>
                      <a:endParaRPr lang="en-US" sz="1800" dirty="0">
                        <a:solidFill>
                          <a:schemeClr val="accent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accent4">
                              <a:lumMod val="60000"/>
                              <a:lumOff val="40000"/>
                            </a:schemeClr>
                          </a:solidFill>
                          <a:effectLst/>
                        </a:rPr>
                        <a:t>E</a:t>
                      </a:r>
                      <a:r>
                        <a:rPr lang="en-US" sz="1800" baseline="-25000" dirty="0">
                          <a:solidFill>
                            <a:schemeClr val="accent4">
                              <a:lumMod val="60000"/>
                              <a:lumOff val="40000"/>
                            </a:schemeClr>
                          </a:solidFill>
                          <a:effectLst/>
                        </a:rPr>
                        <a:t>1,</a:t>
                      </a:r>
                      <a:r>
                        <a:rPr lang="en-US" sz="1800" dirty="0">
                          <a:solidFill>
                            <a:schemeClr val="accent4">
                              <a:lumMod val="60000"/>
                              <a:lumOff val="40000"/>
                            </a:schemeClr>
                          </a:solidFill>
                          <a:effectLst/>
                        </a:rPr>
                        <a:t> </a:t>
                      </a:r>
                      <a:r>
                        <a:rPr lang="en-US" sz="1800" dirty="0">
                          <a:solidFill>
                            <a:srgbClr val="FF99FF"/>
                          </a:solidFill>
                          <a:effectLst/>
                        </a:rPr>
                        <a:t>Q</a:t>
                      </a:r>
                      <a:r>
                        <a:rPr lang="en-US" sz="1800" baseline="-25000" dirty="0">
                          <a:solidFill>
                            <a:srgbClr val="FF99FF"/>
                          </a:solidFill>
                          <a:effectLst/>
                        </a:rPr>
                        <a:t>6</a:t>
                      </a:r>
                      <a:endParaRPr lang="en-US" sz="18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761153186"/>
                  </a:ext>
                </a:extLst>
              </a:tr>
              <a:tr h="175895">
                <a:tc>
                  <a:txBody>
                    <a:bodyPr/>
                    <a:lstStyle/>
                    <a:p>
                      <a:pPr marL="0" marR="0" algn="ctr">
                        <a:buNone/>
                      </a:pPr>
                      <a:r>
                        <a:rPr lang="en-US" sz="1800">
                          <a:effectLst/>
                        </a:rPr>
                        <a:t>8</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8-Mar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Sets, Maps, &amp; Hashing</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008080"/>
                          </a:solidFill>
                          <a:effectLst/>
                        </a:rPr>
                        <a:t>P</a:t>
                      </a:r>
                      <a:r>
                        <a:rPr lang="en-US" sz="1800" baseline="-25000" dirty="0">
                          <a:solidFill>
                            <a:srgbClr val="008080"/>
                          </a:solidFill>
                          <a:effectLst/>
                        </a:rPr>
                        <a:t>2a</a:t>
                      </a:r>
                      <a:endParaRPr lang="en-US" sz="1800" dirty="0">
                        <a:solidFill>
                          <a:srgbClr val="00808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279492760"/>
                  </a:ext>
                </a:extLst>
              </a:tr>
              <a:tr h="175895">
                <a:tc>
                  <a:txBody>
                    <a:bodyPr/>
                    <a:lstStyle/>
                    <a:p>
                      <a:pPr marL="0" marR="0" algn="ctr">
                        <a:buNone/>
                      </a:pPr>
                      <a:r>
                        <a:rPr lang="en-US" sz="1800">
                          <a:effectLst/>
                        </a:rPr>
                        <a:t>9</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9-Mar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15-Mar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Graphs 1</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FF99FF"/>
                          </a:solidFill>
                          <a:effectLst/>
                        </a:rPr>
                        <a:t>Q</a:t>
                      </a:r>
                      <a:r>
                        <a:rPr lang="en-US" sz="1800" baseline="-25000" dirty="0">
                          <a:solidFill>
                            <a:srgbClr val="FF99FF"/>
                          </a:solidFill>
                          <a:effectLst/>
                        </a:rPr>
                        <a:t>7</a:t>
                      </a:r>
                      <a:endParaRPr lang="en-US" sz="18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017575964"/>
                  </a:ext>
                </a:extLst>
              </a:tr>
              <a:tr h="175895">
                <a:tc>
                  <a:txBody>
                    <a:bodyPr/>
                    <a:lstStyle/>
                    <a:p>
                      <a:pPr marL="0" marR="0" algn="ctr">
                        <a:buNone/>
                      </a:pPr>
                      <a:r>
                        <a:rPr lang="en-US" sz="1800">
                          <a:effectLst/>
                        </a:rPr>
                        <a:t>10</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16-Mar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22-Mar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gridSpan="2">
                  <a:txBody>
                    <a:bodyPr/>
                    <a:lstStyle/>
                    <a:p>
                      <a:pPr marL="0" marR="0" algn="ctr">
                        <a:buNone/>
                      </a:pPr>
                      <a:r>
                        <a:rPr lang="en-US" sz="1800" dirty="0">
                          <a:solidFill>
                            <a:srgbClr val="00B050"/>
                          </a:solidFill>
                          <a:effectLst/>
                        </a:rPr>
                        <a:t>Spring Break</a:t>
                      </a:r>
                      <a:endParaRPr lang="en-US" sz="1800" dirty="0">
                        <a:solidFill>
                          <a:srgbClr val="00B05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79991926"/>
                  </a:ext>
                </a:extLst>
              </a:tr>
              <a:tr h="175895">
                <a:tc>
                  <a:txBody>
                    <a:bodyPr/>
                    <a:lstStyle/>
                    <a:p>
                      <a:pPr marL="0" marR="0" algn="ctr">
                        <a:buNone/>
                      </a:pPr>
                      <a:r>
                        <a:rPr lang="en-US" sz="1800">
                          <a:effectLst/>
                        </a:rPr>
                        <a:t>11</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23-Mar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29-Mar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Graphs 2</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FF99FF"/>
                          </a:solidFill>
                          <a:effectLst/>
                        </a:rPr>
                        <a:t>Q</a:t>
                      </a:r>
                      <a:r>
                        <a:rPr lang="en-US" sz="1800" baseline="-25000" dirty="0">
                          <a:solidFill>
                            <a:srgbClr val="FF99FF"/>
                          </a:solidFill>
                          <a:effectLst/>
                        </a:rPr>
                        <a:t>8, </a:t>
                      </a:r>
                      <a:r>
                        <a:rPr lang="en-US" sz="1800" dirty="0">
                          <a:solidFill>
                            <a:srgbClr val="008080"/>
                          </a:solidFill>
                          <a:effectLst/>
                        </a:rPr>
                        <a:t>P</a:t>
                      </a:r>
                      <a:r>
                        <a:rPr lang="en-US" sz="1800" baseline="-25000" dirty="0">
                          <a:solidFill>
                            <a:srgbClr val="008080"/>
                          </a:solidFill>
                          <a:effectLst/>
                        </a:rPr>
                        <a:t>2b</a:t>
                      </a:r>
                      <a:endParaRPr lang="en-US" sz="1800" dirty="0">
                        <a:solidFill>
                          <a:srgbClr val="00808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296181100"/>
                  </a:ext>
                </a:extLst>
              </a:tr>
              <a:tr h="175895">
                <a:tc>
                  <a:txBody>
                    <a:bodyPr/>
                    <a:lstStyle/>
                    <a:p>
                      <a:pPr marL="0" marR="0" algn="ctr">
                        <a:buNone/>
                      </a:pPr>
                      <a:r>
                        <a:rPr lang="en-US" sz="1800">
                          <a:effectLst/>
                        </a:rPr>
                        <a:t>12</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30-Mar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5-Apr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Greedy Algorithms</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FF99FF"/>
                          </a:solidFill>
                          <a:effectLst/>
                        </a:rPr>
                        <a:t>Q</a:t>
                      </a:r>
                      <a:r>
                        <a:rPr lang="en-US" sz="1800" baseline="-25000" dirty="0">
                          <a:solidFill>
                            <a:srgbClr val="FF99FF"/>
                          </a:solidFill>
                          <a:effectLst/>
                        </a:rPr>
                        <a:t>9</a:t>
                      </a:r>
                      <a:endParaRPr lang="en-US" sz="18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901282574"/>
                  </a:ext>
                </a:extLst>
              </a:tr>
              <a:tr h="175895">
                <a:tc>
                  <a:txBody>
                    <a:bodyPr/>
                    <a:lstStyle/>
                    <a:p>
                      <a:pPr marL="0" marR="0" algn="ctr">
                        <a:buNone/>
                      </a:pPr>
                      <a:r>
                        <a:rPr lang="en-US" sz="1800">
                          <a:effectLst/>
                        </a:rPr>
                        <a:t>13</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6-Apr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12-Apr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Dynamic Programming</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bg1"/>
                          </a:solidFill>
                          <a:effectLst/>
                        </a:rPr>
                        <a:t> </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779587562"/>
                  </a:ext>
                </a:extLst>
              </a:tr>
              <a:tr h="175895">
                <a:tc>
                  <a:txBody>
                    <a:bodyPr/>
                    <a:lstStyle/>
                    <a:p>
                      <a:pPr marL="0" marR="0" algn="ctr">
                        <a:buNone/>
                      </a:pPr>
                      <a:r>
                        <a:rPr lang="en-US" sz="1800">
                          <a:effectLst/>
                        </a:rPr>
                        <a:t>14</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13-Apr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19-Apr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accent2"/>
                          </a:solidFill>
                          <a:effectLst/>
                        </a:rPr>
                        <a:t>Exam 2 (Apr 14, 8:20 pm EST)</a:t>
                      </a:r>
                      <a:endParaRPr lang="en-US" sz="1800" dirty="0">
                        <a:solidFill>
                          <a:schemeClr val="accent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chemeClr val="accent4">
                              <a:lumMod val="60000"/>
                              <a:lumOff val="40000"/>
                            </a:schemeClr>
                          </a:solidFill>
                          <a:effectLst/>
                        </a:rPr>
                        <a:t>E</a:t>
                      </a:r>
                      <a:r>
                        <a:rPr lang="en-US" sz="1800" baseline="-25000" dirty="0">
                          <a:solidFill>
                            <a:schemeClr val="accent4">
                              <a:lumMod val="60000"/>
                              <a:lumOff val="40000"/>
                            </a:schemeClr>
                          </a:solidFill>
                          <a:effectLst/>
                        </a:rPr>
                        <a:t>2</a:t>
                      </a:r>
                      <a:r>
                        <a:rPr lang="en-US" sz="1800" baseline="-25000" dirty="0">
                          <a:solidFill>
                            <a:schemeClr val="bg1"/>
                          </a:solidFill>
                          <a:effectLst/>
                        </a:rPr>
                        <a:t> </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068191624"/>
                  </a:ext>
                </a:extLst>
              </a:tr>
              <a:tr h="175895">
                <a:tc>
                  <a:txBody>
                    <a:bodyPr/>
                    <a:lstStyle/>
                    <a:p>
                      <a:pPr marL="0" marR="0" algn="ctr">
                        <a:buNone/>
                      </a:pPr>
                      <a:r>
                        <a:rPr lang="en-US" sz="1800">
                          <a:effectLst/>
                        </a:rPr>
                        <a:t>15</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20-Apr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22-Apr</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a:solidFill>
                            <a:schemeClr val="bg1"/>
                          </a:solidFill>
                          <a:effectLst/>
                        </a:rPr>
                        <a:t>Complexity Theory</a:t>
                      </a:r>
                      <a:endParaRPr lang="en-US" sz="18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algn="ctr">
                        <a:buNone/>
                      </a:pPr>
                      <a:r>
                        <a:rPr lang="en-US" sz="1800" dirty="0">
                          <a:solidFill>
                            <a:srgbClr val="FF99FF"/>
                          </a:solidFill>
                          <a:effectLst/>
                        </a:rPr>
                        <a:t>Q</a:t>
                      </a:r>
                      <a:r>
                        <a:rPr lang="en-US" sz="1800" baseline="-25000" dirty="0">
                          <a:solidFill>
                            <a:srgbClr val="FF99FF"/>
                          </a:solidFill>
                          <a:effectLst/>
                        </a:rPr>
                        <a:t>10</a:t>
                      </a:r>
                      <a:r>
                        <a:rPr lang="en-US" sz="1800" baseline="-25000" dirty="0">
                          <a:solidFill>
                            <a:schemeClr val="bg1"/>
                          </a:solidFill>
                          <a:effectLst/>
                        </a:rPr>
                        <a:t>, </a:t>
                      </a:r>
                      <a:r>
                        <a:rPr lang="en-US" sz="1800" dirty="0">
                          <a:solidFill>
                            <a:srgbClr val="008080"/>
                          </a:solidFill>
                          <a:effectLst/>
                        </a:rPr>
                        <a:t>P</a:t>
                      </a:r>
                      <a:r>
                        <a:rPr lang="en-US" sz="1800" baseline="-25000" dirty="0">
                          <a:solidFill>
                            <a:srgbClr val="008080"/>
                          </a:solidFill>
                          <a:effectLst/>
                        </a:rPr>
                        <a:t>3</a:t>
                      </a:r>
                      <a:endParaRPr lang="en-US" sz="1800" dirty="0">
                        <a:solidFill>
                          <a:srgbClr val="00808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678786115"/>
                  </a:ext>
                </a:extLst>
              </a:tr>
              <a:tr h="237490">
                <a:tc gridSpan="5">
                  <a:txBody>
                    <a:bodyPr/>
                    <a:lstStyle/>
                    <a:p>
                      <a:pPr marL="0" marR="0" algn="ctr">
                        <a:buNone/>
                      </a:pPr>
                      <a:r>
                        <a:rPr lang="en-US" sz="1600" dirty="0">
                          <a:solidFill>
                            <a:schemeClr val="bg1"/>
                          </a:solidFill>
                          <a:effectLst/>
                        </a:rPr>
                        <a:t>Legend: </a:t>
                      </a:r>
                      <a:r>
                        <a:rPr lang="en-US" sz="1600" dirty="0">
                          <a:solidFill>
                            <a:srgbClr val="FF99FF"/>
                          </a:solidFill>
                          <a:effectLst/>
                        </a:rPr>
                        <a:t>Q</a:t>
                      </a:r>
                      <a:r>
                        <a:rPr lang="en-US" sz="1600" baseline="-25000" dirty="0">
                          <a:solidFill>
                            <a:srgbClr val="FF99FF"/>
                          </a:solidFill>
                          <a:effectLst/>
                        </a:rPr>
                        <a:t>N</a:t>
                      </a:r>
                      <a:r>
                        <a:rPr lang="en-US" sz="1600" dirty="0">
                          <a:solidFill>
                            <a:srgbClr val="FF99FF"/>
                          </a:solidFill>
                          <a:effectLst/>
                        </a:rPr>
                        <a:t> = Quiz N, </a:t>
                      </a:r>
                      <a:r>
                        <a:rPr lang="en-US" sz="1600" dirty="0">
                          <a:solidFill>
                            <a:srgbClr val="008080"/>
                          </a:solidFill>
                          <a:effectLst/>
                        </a:rPr>
                        <a:t>P</a:t>
                      </a:r>
                      <a:r>
                        <a:rPr lang="en-US" sz="1600" baseline="-25000" dirty="0">
                          <a:solidFill>
                            <a:srgbClr val="008080"/>
                          </a:solidFill>
                          <a:effectLst/>
                        </a:rPr>
                        <a:t>N</a:t>
                      </a:r>
                      <a:r>
                        <a:rPr lang="en-US" sz="1600" dirty="0">
                          <a:solidFill>
                            <a:srgbClr val="008080"/>
                          </a:solidFill>
                          <a:effectLst/>
                        </a:rPr>
                        <a:t> = Project N, </a:t>
                      </a:r>
                      <a:r>
                        <a:rPr lang="en-US" sz="1600" dirty="0">
                          <a:solidFill>
                            <a:schemeClr val="accent4">
                              <a:lumMod val="60000"/>
                              <a:lumOff val="40000"/>
                            </a:schemeClr>
                          </a:solidFill>
                          <a:effectLst/>
                        </a:rPr>
                        <a:t>E</a:t>
                      </a:r>
                      <a:r>
                        <a:rPr lang="en-US" sz="1600" baseline="-25000" dirty="0">
                          <a:solidFill>
                            <a:schemeClr val="accent4">
                              <a:lumMod val="60000"/>
                              <a:lumOff val="40000"/>
                            </a:schemeClr>
                          </a:solidFill>
                          <a:effectLst/>
                        </a:rPr>
                        <a:t>N </a:t>
                      </a:r>
                      <a:r>
                        <a:rPr lang="en-US" sz="1600" dirty="0">
                          <a:solidFill>
                            <a:schemeClr val="accent4">
                              <a:lumMod val="60000"/>
                              <a:lumOff val="40000"/>
                            </a:schemeClr>
                          </a:solidFill>
                          <a:effectLst/>
                        </a:rPr>
                        <a:t>= Exam N</a:t>
                      </a:r>
                    </a:p>
                    <a:p>
                      <a:pPr marL="0" marR="0" algn="ctr">
                        <a:buNone/>
                      </a:pPr>
                      <a:r>
                        <a:rPr lang="en-US" sz="1600" dirty="0">
                          <a:solidFill>
                            <a:schemeClr val="bg2">
                              <a:lumMod val="50000"/>
                            </a:schemeClr>
                          </a:solidFill>
                          <a:effectLst/>
                        </a:rPr>
                        <a:t>* Lecture on Feb 19 will be pre-recorded due to work travel.</a:t>
                      </a:r>
                      <a:endParaRPr lang="en-US" sz="1600" dirty="0">
                        <a:solidFill>
                          <a:schemeClr val="bg2">
                            <a:lumMod val="50000"/>
                          </a:schemeClr>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6046281"/>
                  </a:ext>
                </a:extLst>
              </a:tr>
            </a:tbl>
          </a:graphicData>
        </a:graphic>
      </p:graphicFrame>
    </p:spTree>
    <p:extLst>
      <p:ext uri="{BB962C8B-B14F-4D97-AF65-F5344CB8AC3E}">
        <p14:creationId xmlns:p14="http://schemas.microsoft.com/office/powerpoint/2010/main" val="62503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175427" y="1690688"/>
            <a:ext cx="10249860" cy="6203237"/>
          </a:xfrm>
          <a:prstGeom prst="rect">
            <a:avLst/>
          </a:prstGeom>
          <a:noFill/>
        </p:spPr>
        <p:txBody>
          <a:bodyPr wrap="square" rtlCol="0">
            <a:spAutoFit/>
          </a:bodyPr>
          <a:lstStyle/>
          <a:p>
            <a:pPr>
              <a:lnSpc>
                <a:spcPct val="150000"/>
              </a:lnSpc>
            </a:pPr>
            <a:r>
              <a:rPr lang="en-US" sz="2800" dirty="0">
                <a:solidFill>
                  <a:schemeClr val="bg1"/>
                </a:solidFill>
              </a:rPr>
              <a:t>Default (Project 1 &amp; 3, </a:t>
            </a:r>
            <a:r>
              <a:rPr lang="en-US" sz="2800" dirty="0" err="1">
                <a:solidFill>
                  <a:schemeClr val="bg1"/>
                </a:solidFill>
              </a:rPr>
              <a:t>Edugator</a:t>
            </a:r>
            <a:r>
              <a:rPr lang="en-US" sz="2800" dirty="0">
                <a:solidFill>
                  <a:schemeClr val="bg1"/>
                </a:solidFill>
              </a:rPr>
              <a:t>, Quizzes): </a:t>
            </a:r>
          </a:p>
          <a:p>
            <a:pPr lvl="2">
              <a:lnSpc>
                <a:spcPct val="150000"/>
              </a:lnSpc>
            </a:pPr>
            <a:r>
              <a:rPr lang="en-US" sz="2800" dirty="0">
                <a:solidFill>
                  <a:srgbClr val="1D9EFF"/>
                </a:solidFill>
              </a:rPr>
              <a:t>C++14</a:t>
            </a:r>
          </a:p>
          <a:p>
            <a:pPr>
              <a:lnSpc>
                <a:spcPct val="150000"/>
              </a:lnSpc>
            </a:pPr>
            <a:endParaRPr lang="en-US" sz="2800" dirty="0">
              <a:solidFill>
                <a:srgbClr val="0079D4"/>
              </a:solidFill>
            </a:endParaRPr>
          </a:p>
          <a:p>
            <a:pPr>
              <a:lnSpc>
                <a:spcPct val="150000"/>
              </a:lnSpc>
            </a:pPr>
            <a:endParaRPr lang="en-US" sz="2800" dirty="0">
              <a:solidFill>
                <a:srgbClr val="0079D4"/>
              </a:solidFill>
            </a:endParaRPr>
          </a:p>
          <a:p>
            <a:pPr>
              <a:lnSpc>
                <a:spcPct val="150000"/>
              </a:lnSpc>
            </a:pPr>
            <a:endParaRPr lang="en-US" sz="1600" dirty="0">
              <a:solidFill>
                <a:schemeClr val="bg1"/>
              </a:solidFill>
            </a:endParaRPr>
          </a:p>
          <a:p>
            <a:pPr>
              <a:lnSpc>
                <a:spcPct val="150000"/>
              </a:lnSpc>
            </a:pPr>
            <a:r>
              <a:rPr lang="en-US" sz="2800" dirty="0">
                <a:solidFill>
                  <a:schemeClr val="bg1"/>
                </a:solidFill>
              </a:rPr>
              <a:t>Project 2: </a:t>
            </a:r>
          </a:p>
          <a:p>
            <a:pPr lvl="2">
              <a:lnSpc>
                <a:spcPct val="150000"/>
              </a:lnSpc>
            </a:pPr>
            <a:r>
              <a:rPr lang="en-US" sz="2800" dirty="0">
                <a:solidFill>
                  <a:srgbClr val="1D9EFF"/>
                </a:solidFill>
              </a:rPr>
              <a:t>Any Language</a:t>
            </a:r>
          </a:p>
          <a:p>
            <a:pPr>
              <a:lnSpc>
                <a:spcPct val="150000"/>
              </a:lnSpc>
            </a:pPr>
            <a:endParaRPr lang="en-US" sz="2800" dirty="0">
              <a:solidFill>
                <a:srgbClr val="0079D4"/>
              </a:solidFill>
              <a:latin typeface="Gotham Bold" pitchFamily="50" charset="0"/>
            </a:endParaRPr>
          </a:p>
          <a:p>
            <a:pPr lvl="1">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511431"/>
            <a:ext cx="10515600" cy="789145"/>
          </a:xfrm>
        </p:spPr>
        <p:txBody>
          <a:bodyPr>
            <a:normAutofit fontScale="90000"/>
          </a:bodyPr>
          <a:lstStyle/>
          <a:p>
            <a:br>
              <a:rPr lang="en-US" dirty="0">
                <a:solidFill>
                  <a:schemeClr val="bg1"/>
                </a:solidFill>
                <a:latin typeface="Gotham Bold" pitchFamily="50" charset="0"/>
              </a:rPr>
            </a:br>
            <a:r>
              <a:rPr lang="en-US" dirty="0">
                <a:solidFill>
                  <a:schemeClr val="bg1"/>
                </a:solidFill>
                <a:latin typeface="Gotham Bold" pitchFamily="50" charset="0"/>
              </a:rPr>
              <a:t>Programming Language</a:t>
            </a: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68AC51E2-8A6C-4033-ADC0-3DDD5E3E4384}"/>
              </a:ext>
            </a:extLst>
          </p:cNvPr>
          <p:cNvSpPr/>
          <p:nvPr/>
        </p:nvSpPr>
        <p:spPr>
          <a:xfrm>
            <a:off x="2265211" y="3221815"/>
            <a:ext cx="9893825" cy="815608"/>
          </a:xfrm>
          <a:prstGeom prst="rect">
            <a:avLst/>
          </a:prstGeom>
        </p:spPr>
        <p:txBody>
          <a:bodyPr wrap="square">
            <a:spAutoFit/>
          </a:bodyPr>
          <a:lstStyle/>
          <a:p>
            <a:r>
              <a:rPr lang="en-US" dirty="0">
                <a:solidFill>
                  <a:srgbClr val="F16000"/>
                </a:solidFill>
                <a:latin typeface="Calibri" panose="020F0502020204030204" pitchFamily="34" charset="0"/>
                <a:cs typeface="Calibri" panose="020F0502020204030204" pitchFamily="34" charset="0"/>
              </a:rPr>
              <a:t>Compilation command: </a:t>
            </a:r>
          </a:p>
          <a:p>
            <a:endParaRPr lang="en-US" sz="1100" dirty="0">
              <a:solidFill>
                <a:srgbClr val="F16000"/>
              </a:solidFill>
              <a:latin typeface="Calibri" panose="020F0502020204030204" pitchFamily="34" charset="0"/>
              <a:cs typeface="Calibri" panose="020F0502020204030204" pitchFamily="34" charset="0"/>
            </a:endParaRPr>
          </a:p>
          <a:p>
            <a:r>
              <a:rPr lang="en-US" dirty="0">
                <a:solidFill>
                  <a:srgbClr val="F16000"/>
                </a:solidFill>
                <a:latin typeface="Calibri" panose="020F0502020204030204" pitchFamily="34" charset="0"/>
                <a:cs typeface="Calibri" panose="020F0502020204030204" pitchFamily="34" charset="0"/>
              </a:rPr>
              <a:t>g++ -std=</a:t>
            </a:r>
            <a:r>
              <a:rPr lang="en-US" dirty="0" err="1">
                <a:solidFill>
                  <a:srgbClr val="F16000"/>
                </a:solidFill>
                <a:latin typeface="Calibri" panose="020F0502020204030204" pitchFamily="34" charset="0"/>
                <a:cs typeface="Calibri" panose="020F0502020204030204" pitchFamily="34" charset="0"/>
              </a:rPr>
              <a:t>c++</a:t>
            </a:r>
            <a:r>
              <a:rPr lang="en-US" dirty="0">
                <a:solidFill>
                  <a:srgbClr val="F16000"/>
                </a:solidFill>
                <a:latin typeface="Calibri" panose="020F0502020204030204" pitchFamily="34" charset="0"/>
                <a:cs typeface="Calibri" panose="020F0502020204030204" pitchFamily="34" charset="0"/>
              </a:rPr>
              <a:t>14 -</a:t>
            </a:r>
            <a:r>
              <a:rPr lang="en-US" dirty="0" err="1">
                <a:solidFill>
                  <a:srgbClr val="F16000"/>
                </a:solidFill>
                <a:latin typeface="Calibri" panose="020F0502020204030204" pitchFamily="34" charset="0"/>
                <a:cs typeface="Calibri" panose="020F0502020204030204" pitchFamily="34" charset="0"/>
              </a:rPr>
              <a:t>Werror</a:t>
            </a:r>
            <a:r>
              <a:rPr lang="en-US" dirty="0">
                <a:solidFill>
                  <a:srgbClr val="F16000"/>
                </a:solidFill>
                <a:latin typeface="Calibri" panose="020F0502020204030204" pitchFamily="34" charset="0"/>
                <a:cs typeface="Calibri" panose="020F0502020204030204" pitchFamily="34" charset="0"/>
              </a:rPr>
              <a:t> -</a:t>
            </a:r>
            <a:r>
              <a:rPr lang="en-US" dirty="0" err="1">
                <a:solidFill>
                  <a:srgbClr val="F16000"/>
                </a:solidFill>
                <a:latin typeface="Calibri" panose="020F0502020204030204" pitchFamily="34" charset="0"/>
                <a:cs typeface="Calibri" panose="020F0502020204030204" pitchFamily="34" charset="0"/>
              </a:rPr>
              <a:t>Wuninitialized</a:t>
            </a:r>
            <a:r>
              <a:rPr lang="en-US" dirty="0">
                <a:solidFill>
                  <a:srgbClr val="F16000"/>
                </a:solidFill>
                <a:latin typeface="Calibri" panose="020F0502020204030204" pitchFamily="34" charset="0"/>
                <a:cs typeface="Calibri" panose="020F0502020204030204" pitchFamily="34" charset="0"/>
              </a:rPr>
              <a:t> -o </a:t>
            </a:r>
            <a:r>
              <a:rPr lang="en-US" dirty="0">
                <a:solidFill>
                  <a:schemeClr val="accent6">
                    <a:lumMod val="60000"/>
                    <a:lumOff val="40000"/>
                  </a:schemeClr>
                </a:solidFill>
                <a:latin typeface="Calibri" panose="020F0502020204030204" pitchFamily="34" charset="0"/>
                <a:cs typeface="Calibri" panose="020F0502020204030204" pitchFamily="34" charset="0"/>
              </a:rPr>
              <a:t>EXECUTABLE_NAME</a:t>
            </a:r>
            <a:r>
              <a:rPr lang="en-US" dirty="0">
                <a:solidFill>
                  <a:srgbClr val="F16000"/>
                </a:solidFill>
                <a:latin typeface="Calibri" panose="020F0502020204030204" pitchFamily="34" charset="0"/>
                <a:cs typeface="Calibri" panose="020F0502020204030204" pitchFamily="34" charset="0"/>
              </a:rPr>
              <a:t> </a:t>
            </a:r>
            <a:r>
              <a:rPr lang="en-US" dirty="0">
                <a:solidFill>
                  <a:srgbClr val="1D9EFF"/>
                </a:solidFill>
                <a:latin typeface="Calibri" panose="020F0502020204030204" pitchFamily="34" charset="0"/>
                <a:cs typeface="Calibri" panose="020F0502020204030204" pitchFamily="34" charset="0"/>
              </a:rPr>
              <a:t>YOUR_FILE.cpp</a:t>
            </a:r>
          </a:p>
        </p:txBody>
      </p:sp>
      <p:sp>
        <p:nvSpPr>
          <p:cNvPr id="3" name="Slide Number Placeholder 2">
            <a:extLst>
              <a:ext uri="{FF2B5EF4-FFF2-40B4-BE49-F238E27FC236}">
                <a16:creationId xmlns:a16="http://schemas.microsoft.com/office/drawing/2014/main" id="{AE44D571-D6D4-63E4-D45E-345D48F5509C}"/>
              </a:ext>
            </a:extLst>
          </p:cNvPr>
          <p:cNvSpPr>
            <a:spLocks noGrp="1"/>
          </p:cNvSpPr>
          <p:nvPr>
            <p:ph type="sldNum" sz="quarter" idx="12"/>
          </p:nvPr>
        </p:nvSpPr>
        <p:spPr/>
        <p:txBody>
          <a:bodyPr/>
          <a:lstStyle/>
          <a:p>
            <a:fld id="{017C28E0-2F8B-4999-AEA2-B3AA3AE8994F}" type="slidenum">
              <a:rPr lang="en-US" smtClean="0"/>
              <a:t>18</a:t>
            </a:fld>
            <a:endParaRPr lang="en-US"/>
          </a:p>
        </p:txBody>
      </p:sp>
      <p:grpSp>
        <p:nvGrpSpPr>
          <p:cNvPr id="7" name="Group 6">
            <a:extLst>
              <a:ext uri="{FF2B5EF4-FFF2-40B4-BE49-F238E27FC236}">
                <a16:creationId xmlns:a16="http://schemas.microsoft.com/office/drawing/2014/main" id="{AD4D2121-E2BA-E686-D550-D7C1195617B0}"/>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19388B0E-AE88-3EC2-EC66-787296AD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BA00DDEE-D1A8-4291-6EB1-8F5520A3BFD0}"/>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851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80" y="1690688"/>
            <a:ext cx="5726168" cy="4095673"/>
          </a:xfrm>
          <a:prstGeom prst="rect">
            <a:avLst/>
          </a:prstGeom>
          <a:noFill/>
        </p:spPr>
        <p:txBody>
          <a:bodyPr wrap="square" rtlCol="0">
            <a:spAutoFit/>
          </a:bodyPr>
          <a:lstStyle/>
          <a:p>
            <a:pPr>
              <a:lnSpc>
                <a:spcPct val="150000"/>
              </a:lnSpc>
            </a:pPr>
            <a:r>
              <a:rPr lang="en-US" sz="2800" dirty="0">
                <a:solidFill>
                  <a:srgbClr val="F16000"/>
                </a:solidFill>
              </a:rPr>
              <a:t>Compiler</a:t>
            </a:r>
          </a:p>
          <a:p>
            <a:pPr marL="1028700" lvl="1" indent="-571500">
              <a:lnSpc>
                <a:spcPct val="150000"/>
              </a:lnSpc>
              <a:buFont typeface="Wingdings" panose="05000000000000000000" pitchFamily="2" charset="2"/>
              <a:buChar char="§"/>
            </a:pPr>
            <a:r>
              <a:rPr lang="en-US" sz="2400" dirty="0">
                <a:solidFill>
                  <a:schemeClr val="bg1"/>
                </a:solidFill>
              </a:rPr>
              <a:t>G++</a:t>
            </a:r>
          </a:p>
          <a:p>
            <a:pPr marL="1028700" lvl="1" indent="-571500">
              <a:lnSpc>
                <a:spcPct val="150000"/>
              </a:lnSpc>
              <a:buFont typeface="Wingdings" panose="05000000000000000000" pitchFamily="2" charset="2"/>
              <a:buChar char="§"/>
            </a:pPr>
            <a:r>
              <a:rPr lang="en-US" sz="2400" dirty="0" err="1">
                <a:solidFill>
                  <a:schemeClr val="bg1"/>
                </a:solidFill>
              </a:rPr>
              <a:t>Edugator</a:t>
            </a:r>
            <a:r>
              <a:rPr lang="en-US" sz="2400" dirty="0">
                <a:solidFill>
                  <a:schemeClr val="bg1"/>
                </a:solidFill>
              </a:rPr>
              <a:t>/Gradescope</a:t>
            </a:r>
          </a:p>
          <a:p>
            <a:pPr>
              <a:lnSpc>
                <a:spcPct val="150000"/>
              </a:lnSpc>
            </a:pPr>
            <a:r>
              <a:rPr lang="en-US" sz="2800" dirty="0">
                <a:solidFill>
                  <a:srgbClr val="F16000"/>
                </a:solidFill>
              </a:rPr>
              <a:t>IDE</a:t>
            </a:r>
          </a:p>
          <a:p>
            <a:pPr marL="1143000" lvl="1" indent="-685800">
              <a:lnSpc>
                <a:spcPct val="150000"/>
              </a:lnSpc>
              <a:buFont typeface="Wingdings" panose="05000000000000000000" pitchFamily="2" charset="2"/>
              <a:buChar char="§"/>
            </a:pPr>
            <a:r>
              <a:rPr lang="en-US" sz="2400" u="sng" dirty="0">
                <a:solidFill>
                  <a:schemeClr val="bg1"/>
                </a:solidFill>
                <a:hlinkClick r:id="rId3">
                  <a:extLst>
                    <a:ext uri="{A12FA001-AC4F-418D-AE19-62706E023703}">
                      <ahyp:hlinkClr xmlns:ahyp="http://schemas.microsoft.com/office/drawing/2018/hyperlinkcolor" val="tx"/>
                    </a:ext>
                  </a:extLst>
                </a:hlinkClick>
              </a:rPr>
              <a:t>OnlineGDB</a:t>
            </a:r>
            <a:endParaRPr lang="en-US" sz="2400" u="sng" dirty="0">
              <a:solidFill>
                <a:schemeClr val="bg1"/>
              </a:solidFill>
            </a:endParaRPr>
          </a:p>
          <a:p>
            <a:pPr marL="1143000" lvl="1" indent="-685800">
              <a:lnSpc>
                <a:spcPct val="150000"/>
              </a:lnSpc>
              <a:buFont typeface="Wingdings" panose="05000000000000000000" pitchFamily="2" charset="2"/>
              <a:buChar char="§"/>
            </a:pPr>
            <a:r>
              <a:rPr lang="en-US" sz="2400" dirty="0">
                <a:solidFill>
                  <a:schemeClr val="bg1"/>
                </a:solidFill>
              </a:rPr>
              <a:t>Visual Studio Code</a:t>
            </a:r>
          </a:p>
          <a:p>
            <a:pPr marL="1143000" lvl="1" indent="-685800">
              <a:lnSpc>
                <a:spcPct val="150000"/>
              </a:lnSpc>
              <a:buFont typeface="Wingdings" panose="05000000000000000000" pitchFamily="2" charset="2"/>
              <a:buChar char="§"/>
            </a:pPr>
            <a:r>
              <a:rPr lang="en-US" sz="2400" dirty="0" err="1">
                <a:solidFill>
                  <a:schemeClr val="bg1"/>
                </a:solidFill>
              </a:rPr>
              <a:t>Clion</a:t>
            </a:r>
            <a:endParaRPr lang="en-US" sz="2400" dirty="0">
              <a:solidFill>
                <a:schemeClr val="bg1"/>
              </a:solidFill>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pic>
        <p:nvPicPr>
          <p:cNvPr id="1034" name="Picture 10" descr="JetBrains">
            <a:extLst>
              <a:ext uri="{FF2B5EF4-FFF2-40B4-BE49-F238E27FC236}">
                <a16:creationId xmlns:a16="http://schemas.microsoft.com/office/drawing/2014/main" id="{F13B3E1D-D6DE-4910-A5A4-FEA234F1D9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911" y="3723552"/>
            <a:ext cx="1087953"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logo ">
            <a:extLst>
              <a:ext uri="{FF2B5EF4-FFF2-40B4-BE49-F238E27FC236}">
                <a16:creationId xmlns:a16="http://schemas.microsoft.com/office/drawing/2014/main" id="{6D6138AD-15DB-4FE2-ACE5-4ECB2791F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720" y="3798967"/>
            <a:ext cx="1177640" cy="1177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19</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7"/>
            <a:srcRect t="1" b="20587"/>
            <a:stretch/>
          </p:blipFill>
          <p:spPr>
            <a:xfrm>
              <a:off x="11337354" y="6025684"/>
              <a:ext cx="841781" cy="465491"/>
            </a:xfrm>
            <a:prstGeom prst="rect">
              <a:avLst/>
            </a:prstGeom>
          </p:spPr>
        </p:pic>
      </p:grpSp>
      <p:pic>
        <p:nvPicPr>
          <p:cNvPr id="5" name="Graphic 4">
            <a:extLst>
              <a:ext uri="{FF2B5EF4-FFF2-40B4-BE49-F238E27FC236}">
                <a16:creationId xmlns:a16="http://schemas.microsoft.com/office/drawing/2014/main" id="{359E1F0C-4A11-2EC9-4731-20C8170364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2916" y="2382583"/>
            <a:ext cx="2656076" cy="531215"/>
          </a:xfrm>
          <a:prstGeom prst="rect">
            <a:avLst/>
          </a:prstGeom>
        </p:spPr>
      </p:pic>
    </p:spTree>
    <p:extLst>
      <p:ext uri="{BB962C8B-B14F-4D97-AF65-F5344CB8AC3E}">
        <p14:creationId xmlns:p14="http://schemas.microsoft.com/office/powerpoint/2010/main" val="108145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Autofit/>
          </a:bodyPr>
          <a:lstStyle/>
          <a:p>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r>
              <a:rPr lang="en-US" sz="4000" dirty="0">
                <a:solidFill>
                  <a:schemeClr val="bg1"/>
                </a:solidFill>
                <a:latin typeface="Gotham Bold" pitchFamily="50" charset="0"/>
              </a:rPr>
              <a:t>About Me: </a:t>
            </a:r>
            <a:r>
              <a:rPr lang="en-US" sz="4000" dirty="0">
                <a:solidFill>
                  <a:schemeClr val="bg1"/>
                </a:solidFill>
                <a:latin typeface="Gotham Bold" pitchFamily="50" charset="0"/>
                <a:ea typeface="Roboto" panose="02000000000000000000" pitchFamily="2" charset="0"/>
                <a:cs typeface="Roboto" panose="02000000000000000000" pitchFamily="2" charset="0"/>
              </a:rPr>
              <a:t>Amanpreet Kapoor       </a:t>
            </a:r>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endParaRPr lang="en-US" sz="4000" dirty="0">
              <a:solidFill>
                <a:schemeClr val="bg1"/>
              </a:solidFill>
              <a:latin typeface="Gotham Bold" pitchFamily="50" charset="0"/>
            </a:endParaRPr>
          </a:p>
        </p:txBody>
      </p:sp>
      <p:sp>
        <p:nvSpPr>
          <p:cNvPr id="7" name="TextBox 6">
            <a:extLst>
              <a:ext uri="{FF2B5EF4-FFF2-40B4-BE49-F238E27FC236}">
                <a16:creationId xmlns:a16="http://schemas.microsoft.com/office/drawing/2014/main" id="{39E8CF07-07E0-45F6-A282-CC4C225A5950}"/>
              </a:ext>
            </a:extLst>
          </p:cNvPr>
          <p:cNvSpPr txBox="1"/>
          <p:nvPr/>
        </p:nvSpPr>
        <p:spPr>
          <a:xfrm>
            <a:off x="1175426" y="1390544"/>
            <a:ext cx="9240252" cy="3170099"/>
          </a:xfrm>
          <a:prstGeom prst="rect">
            <a:avLst/>
          </a:prstGeom>
          <a:noFill/>
        </p:spPr>
        <p:txBody>
          <a:bodyPr wrap="square" rtlCol="0">
            <a:spAutoFit/>
          </a:bodyPr>
          <a:lstStyle/>
          <a:p>
            <a:endParaRPr lang="en-US" sz="3200" dirty="0">
              <a:solidFill>
                <a:schemeClr val="bg1"/>
              </a:solidFill>
              <a:latin typeface="Gotham Bold" pitchFamily="50"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endParaRPr lang="en-US" sz="20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Educator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CS Education Researcher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Mentor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Software Engineer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Lifelong Learner</a:t>
            </a:r>
          </a:p>
        </p:txBody>
      </p:sp>
      <p:sp>
        <p:nvSpPr>
          <p:cNvPr id="3" name="Rectangle 2">
            <a:extLst>
              <a:ext uri="{FF2B5EF4-FFF2-40B4-BE49-F238E27FC236}">
                <a16:creationId xmlns:a16="http://schemas.microsoft.com/office/drawing/2014/main" id="{61142335-EBCA-46E8-A79F-94FB4556A3BE}"/>
              </a:ext>
            </a:extLst>
          </p:cNvPr>
          <p:cNvSpPr/>
          <p:nvPr/>
        </p:nvSpPr>
        <p:spPr>
          <a:xfrm>
            <a:off x="4121150" y="6078504"/>
            <a:ext cx="3651641" cy="400110"/>
          </a:xfrm>
          <a:prstGeom prst="rect">
            <a:avLst/>
          </a:prstGeom>
        </p:spPr>
        <p:txBody>
          <a:bodyPr wrap="none">
            <a:spAutoFit/>
          </a:bodyPr>
          <a:lstStyle/>
          <a:p>
            <a:r>
              <a:rPr lang="en-US" sz="2000" dirty="0">
                <a:solidFill>
                  <a:srgbClr val="1D9EFF"/>
                </a:solidFill>
                <a:latin typeface="Gotham Bold" pitchFamily="50"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kapooramanpreet@ufl.edu</a:t>
            </a:r>
            <a:endParaRPr lang="en-US" sz="4000" dirty="0">
              <a:solidFill>
                <a:srgbClr val="1D9EFF"/>
              </a:solidFill>
              <a:latin typeface="Gotham Bold" pitchFamily="50"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DC00D76F-B46B-41FD-90F9-39CD2642C87F}"/>
              </a:ext>
            </a:extLst>
          </p:cNvPr>
          <p:cNvGrpSpPr/>
          <p:nvPr/>
        </p:nvGrpSpPr>
        <p:grpSpPr>
          <a:xfrm>
            <a:off x="6966309" y="1675200"/>
            <a:ext cx="4605448" cy="3944149"/>
            <a:chOff x="7085578" y="2456142"/>
            <a:chExt cx="4605448" cy="3944149"/>
          </a:xfrm>
        </p:grpSpPr>
        <p:pic>
          <p:nvPicPr>
            <p:cNvPr id="18" name="Picture 14" descr="UF Type Logo">
              <a:extLst>
                <a:ext uri="{FF2B5EF4-FFF2-40B4-BE49-F238E27FC236}">
                  <a16:creationId xmlns:a16="http://schemas.microsoft.com/office/drawing/2014/main" id="{71F9D184-2757-438D-9F83-A3C704E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76" y="3153287"/>
              <a:ext cx="2133912" cy="529032"/>
            </a:xfrm>
            <a:prstGeom prst="rect">
              <a:avLst/>
            </a:prstGeom>
            <a:solidFill>
              <a:schemeClr val="tx1"/>
            </a:solidFill>
          </p:spPr>
        </p:pic>
        <p:grpSp>
          <p:nvGrpSpPr>
            <p:cNvPr id="4" name="Group 3">
              <a:extLst>
                <a:ext uri="{FF2B5EF4-FFF2-40B4-BE49-F238E27FC236}">
                  <a16:creationId xmlns:a16="http://schemas.microsoft.com/office/drawing/2014/main" id="{B30C5631-CDAB-48BF-A973-CA20E640E815}"/>
                </a:ext>
              </a:extLst>
            </p:cNvPr>
            <p:cNvGrpSpPr/>
            <p:nvPr/>
          </p:nvGrpSpPr>
          <p:grpSpPr>
            <a:xfrm>
              <a:off x="7085578" y="2456142"/>
              <a:ext cx="4605448" cy="3944149"/>
              <a:chOff x="7225093" y="1064056"/>
              <a:chExt cx="4605448" cy="3944149"/>
            </a:xfrm>
          </p:grpSpPr>
          <p:pic>
            <p:nvPicPr>
              <p:cNvPr id="12" name="Picture 2" descr="Career Connection Center Logo">
                <a:extLst>
                  <a:ext uri="{FF2B5EF4-FFF2-40B4-BE49-F238E27FC236}">
                    <a16:creationId xmlns:a16="http://schemas.microsoft.com/office/drawing/2014/main" id="{C936218A-C33F-49B9-9287-C62511893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141" y="223162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loitte Logo">
                <a:extLst>
                  <a:ext uri="{FF2B5EF4-FFF2-40B4-BE49-F238E27FC236}">
                    <a16:creationId xmlns:a16="http://schemas.microsoft.com/office/drawing/2014/main" id="{5B25D8EC-A9BA-4E48-9F7D-303277345F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1" t="20748" r="8519" b="16114"/>
              <a:stretch/>
            </p:blipFill>
            <p:spPr bwMode="auto">
              <a:xfrm>
                <a:off x="8799853" y="2514069"/>
                <a:ext cx="1910991" cy="577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F CISE Logo">
                <a:extLst>
                  <a:ext uri="{FF2B5EF4-FFF2-40B4-BE49-F238E27FC236}">
                    <a16:creationId xmlns:a16="http://schemas.microsoft.com/office/drawing/2014/main" id="{5420C428-2EE6-4B12-954E-C3088674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419" y="10640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BSI logo">
                <a:extLst>
                  <a:ext uri="{FF2B5EF4-FFF2-40B4-BE49-F238E27FC236}">
                    <a16:creationId xmlns:a16="http://schemas.microsoft.com/office/drawing/2014/main" id="{1C120B50-98CB-40E3-86BE-09E141F9E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07" y="2987552"/>
                <a:ext cx="1828800" cy="1565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iemens Healthineers logo">
                <a:extLst>
                  <a:ext uri="{FF2B5EF4-FFF2-40B4-BE49-F238E27FC236}">
                    <a16:creationId xmlns:a16="http://schemas.microsoft.com/office/drawing/2014/main" id="{32309053-2C71-4D29-9E00-04C69FEB52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049" b="35457"/>
              <a:stretch/>
            </p:blipFill>
            <p:spPr bwMode="auto">
              <a:xfrm>
                <a:off x="9213548" y="3374463"/>
                <a:ext cx="2616993" cy="71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atorloop Logo">
                <a:extLst>
                  <a:ext uri="{FF2B5EF4-FFF2-40B4-BE49-F238E27FC236}">
                    <a16:creationId xmlns:a16="http://schemas.microsoft.com/office/drawing/2014/main" id="{000CBDC4-58CB-474B-9F69-E43EDCB28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956" y="4319804"/>
                <a:ext cx="1153585" cy="6470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JUET logo">
                <a:extLst>
                  <a:ext uri="{FF2B5EF4-FFF2-40B4-BE49-F238E27FC236}">
                    <a16:creationId xmlns:a16="http://schemas.microsoft.com/office/drawing/2014/main" id="{850AB03E-4F29-4521-99ED-73F8752A4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6254" y="10719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SIGCSE logo">
                <a:extLst>
                  <a:ext uri="{FF2B5EF4-FFF2-40B4-BE49-F238E27FC236}">
                    <a16:creationId xmlns:a16="http://schemas.microsoft.com/office/drawing/2014/main" id="{56AF58B4-B1BF-44C3-A5EF-337503392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458" y="4333559"/>
                <a:ext cx="669377" cy="6693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3S logo">
                <a:extLst>
                  <a:ext uri="{FF2B5EF4-FFF2-40B4-BE49-F238E27FC236}">
                    <a16:creationId xmlns:a16="http://schemas.microsoft.com/office/drawing/2014/main" id="{A2388231-A697-4C05-BA8B-1C0C17FE1E53}"/>
                  </a:ext>
                </a:extLst>
              </p:cNvPr>
              <p:cNvPicPr>
                <a:picLocks noChangeAspect="1"/>
              </p:cNvPicPr>
              <p:nvPr/>
            </p:nvPicPr>
            <p:blipFill>
              <a:blip r:embed="rId13"/>
              <a:stretch>
                <a:fillRect/>
              </a:stretch>
            </p:blipFill>
            <p:spPr>
              <a:xfrm>
                <a:off x="7225093" y="4334493"/>
                <a:ext cx="1329695" cy="673712"/>
              </a:xfrm>
              <a:prstGeom prst="rect">
                <a:avLst/>
              </a:prstGeom>
            </p:spPr>
          </p:pic>
          <p:pic>
            <p:nvPicPr>
              <p:cNvPr id="22" name="Picture 4" descr="UF ACM logo">
                <a:extLst>
                  <a:ext uri="{FF2B5EF4-FFF2-40B4-BE49-F238E27FC236}">
                    <a16:creationId xmlns:a16="http://schemas.microsoft.com/office/drawing/2014/main" id="{79CA34F7-B459-476F-92C6-684EA23BB6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4342" y="4338506"/>
                <a:ext cx="892503" cy="6693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Slack logo">
            <a:extLst>
              <a:ext uri="{FF2B5EF4-FFF2-40B4-BE49-F238E27FC236}">
                <a16:creationId xmlns:a16="http://schemas.microsoft.com/office/drawing/2014/main" id="{EFB01683-EDC0-44E8-AE70-D38DADD579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066" y="6078504"/>
            <a:ext cx="426471" cy="4264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5867D74-2598-EBC3-F562-60BCB4B146BD}"/>
              </a:ext>
            </a:extLst>
          </p:cNvPr>
          <p:cNvGrpSpPr/>
          <p:nvPr/>
        </p:nvGrpSpPr>
        <p:grpSpPr>
          <a:xfrm>
            <a:off x="11317255" y="5989103"/>
            <a:ext cx="841781" cy="748032"/>
            <a:chOff x="11337354" y="6025684"/>
            <a:chExt cx="841781" cy="748032"/>
          </a:xfrm>
        </p:grpSpPr>
        <p:pic>
          <p:nvPicPr>
            <p:cNvPr id="24" name="Picture 23">
              <a:extLst>
                <a:ext uri="{FF2B5EF4-FFF2-40B4-BE49-F238E27FC236}">
                  <a16:creationId xmlns:a16="http://schemas.microsoft.com/office/drawing/2014/main" id="{2AE99D1B-1CE7-554D-A81A-A9D449C04E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 COP3530">
              <a:extLst>
                <a:ext uri="{FF2B5EF4-FFF2-40B4-BE49-F238E27FC236}">
                  <a16:creationId xmlns:a16="http://schemas.microsoft.com/office/drawing/2014/main" id="{85BD8942-C369-1941-0C26-A6F5170B4576}"/>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
        <p:nvSpPr>
          <p:cNvPr id="6" name="Slide Number Placeholder 5">
            <a:extLst>
              <a:ext uri="{FF2B5EF4-FFF2-40B4-BE49-F238E27FC236}">
                <a16:creationId xmlns:a16="http://schemas.microsoft.com/office/drawing/2014/main" id="{2AEEF487-B065-D2E7-BC5E-0DF6C5CEAA8A}"/>
              </a:ext>
            </a:extLst>
          </p:cNvPr>
          <p:cNvSpPr>
            <a:spLocks noGrp="1"/>
          </p:cNvSpPr>
          <p:nvPr>
            <p:ph type="sldNum" sz="quarter" idx="12"/>
          </p:nvPr>
        </p:nvSpPr>
        <p:spPr/>
        <p:txBody>
          <a:bodyPr/>
          <a:lstStyle/>
          <a:p>
            <a:fld id="{017C28E0-2F8B-4999-AEA2-B3AA3AE8994F}" type="slidenum">
              <a:rPr lang="en-US" smtClean="0"/>
              <a:t>2</a:t>
            </a:fld>
            <a:endParaRPr lang="en-US"/>
          </a:p>
        </p:txBody>
      </p:sp>
    </p:spTree>
    <p:extLst>
      <p:ext uri="{BB962C8B-B14F-4D97-AF65-F5344CB8AC3E}">
        <p14:creationId xmlns:p14="http://schemas.microsoft.com/office/powerpoint/2010/main" val="57111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79" y="1690688"/>
            <a:ext cx="10328878" cy="3828549"/>
          </a:xfrm>
          <a:prstGeom prst="rect">
            <a:avLst/>
          </a:prstGeom>
          <a:noFill/>
        </p:spPr>
        <p:txBody>
          <a:bodyPr wrap="square" rtlCol="0">
            <a:spAutoFit/>
          </a:bodyPr>
          <a:lstStyle/>
          <a:p>
            <a:pPr>
              <a:lnSpc>
                <a:spcPct val="150000"/>
              </a:lnSpc>
            </a:pPr>
            <a:r>
              <a:rPr lang="en-US" sz="2400" dirty="0">
                <a:solidFill>
                  <a:srgbClr val="F16000"/>
                </a:solidFill>
              </a:rPr>
              <a:t>Directory Structures</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rPr>
              <a:t>src</a:t>
            </a:r>
            <a:r>
              <a:rPr lang="en-US" sz="2000" dirty="0">
                <a:solidFill>
                  <a:schemeClr val="bg1"/>
                </a:solidFill>
              </a:rPr>
              <a:t> – includes </a:t>
            </a:r>
            <a:r>
              <a:rPr lang="en-US" sz="2000" dirty="0">
                <a:solidFill>
                  <a:schemeClr val="accent6">
                    <a:lumMod val="40000"/>
                    <a:lumOff val="60000"/>
                  </a:schemeClr>
                </a:solidFill>
              </a:rPr>
              <a:t>.h </a:t>
            </a:r>
            <a:r>
              <a:rPr lang="en-US" sz="2000" dirty="0">
                <a:solidFill>
                  <a:schemeClr val="bg1"/>
                </a:solidFill>
              </a:rPr>
              <a:t>and </a:t>
            </a:r>
            <a:r>
              <a:rPr lang="en-US" sz="2000" dirty="0">
                <a:solidFill>
                  <a:schemeClr val="accent6">
                    <a:lumMod val="40000"/>
                    <a:lumOff val="60000"/>
                  </a:schemeClr>
                </a:solidFill>
              </a:rPr>
              <a:t>.</a:t>
            </a:r>
            <a:r>
              <a:rPr lang="en-US" sz="2000" dirty="0" err="1">
                <a:solidFill>
                  <a:schemeClr val="accent6">
                    <a:lumMod val="40000"/>
                    <a:lumOff val="60000"/>
                  </a:schemeClr>
                </a:solidFill>
              </a:rPr>
              <a:t>cpp</a:t>
            </a:r>
            <a:r>
              <a:rPr lang="en-US" sz="2000" dirty="0">
                <a:solidFill>
                  <a:schemeClr val="accent6">
                    <a:lumMod val="40000"/>
                    <a:lumOff val="60000"/>
                  </a:schemeClr>
                </a:solidFill>
              </a:rPr>
              <a:t> </a:t>
            </a:r>
            <a:r>
              <a:rPr lang="en-US" sz="2000" dirty="0">
                <a:solidFill>
                  <a:schemeClr val="bg1"/>
                </a:solidFill>
              </a:rPr>
              <a:t>files </a:t>
            </a:r>
          </a:p>
          <a:p>
            <a:pPr lvl="1">
              <a:lnSpc>
                <a:spcPct val="150000"/>
              </a:lnSpc>
            </a:pPr>
            <a:r>
              <a:rPr lang="en-US" sz="2000" dirty="0">
                <a:solidFill>
                  <a:schemeClr val="bg1"/>
                </a:solidFill>
              </a:rPr>
              <a:t>		      </a:t>
            </a:r>
            <a:r>
              <a:rPr lang="en-US" sz="2000" dirty="0">
                <a:solidFill>
                  <a:schemeClr val="bg1">
                    <a:lumMod val="75000"/>
                  </a:schemeClr>
                </a:solidFill>
              </a:rPr>
              <a:t>(You can use </a:t>
            </a:r>
            <a:r>
              <a:rPr lang="en-US" sz="2000" dirty="0">
                <a:solidFill>
                  <a:schemeClr val="accent4">
                    <a:lumMod val="60000"/>
                    <a:lumOff val="40000"/>
                  </a:schemeClr>
                </a:solidFill>
              </a:rPr>
              <a:t>lib</a:t>
            </a:r>
            <a:r>
              <a:rPr lang="en-US" sz="2000" dirty="0">
                <a:solidFill>
                  <a:schemeClr val="bg1">
                    <a:lumMod val="75000"/>
                  </a:schemeClr>
                </a:solidFill>
              </a:rPr>
              <a:t>/ too for separating interfaces - </a:t>
            </a:r>
            <a:r>
              <a:rPr lang="en-US" sz="2000" dirty="0">
                <a:solidFill>
                  <a:schemeClr val="accent6">
                    <a:lumMod val="40000"/>
                    <a:lumOff val="60000"/>
                  </a:schemeClr>
                </a:solidFill>
              </a:rPr>
              <a:t>.h</a:t>
            </a:r>
            <a:r>
              <a:rPr lang="en-US" sz="2000" dirty="0">
                <a:solidFill>
                  <a:schemeClr val="bg1">
                    <a:lumMod val="75000"/>
                  </a:schemeClr>
                </a:solidFill>
              </a:rPr>
              <a:t>)</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rPr>
              <a:t>test</a:t>
            </a:r>
            <a:r>
              <a:rPr lang="en-US" sz="2000" dirty="0">
                <a:solidFill>
                  <a:schemeClr val="bg1"/>
                </a:solidFill>
              </a:rPr>
              <a:t> – contains test files</a:t>
            </a:r>
            <a:endParaRPr lang="en-US" sz="2000" dirty="0">
              <a:solidFill>
                <a:schemeClr val="accent4">
                  <a:lumMod val="60000"/>
                  <a:lumOff val="40000"/>
                </a:schemeClr>
              </a:solidFill>
            </a:endParaRP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rPr>
              <a:t>build</a:t>
            </a:r>
            <a:r>
              <a:rPr lang="en-US" sz="2000" dirty="0">
                <a:solidFill>
                  <a:schemeClr val="bg1"/>
                </a:solidFill>
              </a:rPr>
              <a:t> – contains executables (e.g. </a:t>
            </a:r>
            <a:r>
              <a:rPr lang="en-US" sz="2000" dirty="0">
                <a:solidFill>
                  <a:schemeClr val="accent6">
                    <a:lumMod val="40000"/>
                    <a:lumOff val="60000"/>
                  </a:schemeClr>
                </a:solidFill>
              </a:rPr>
              <a:t>.exe</a:t>
            </a:r>
            <a:r>
              <a:rPr lang="en-US" sz="2000" dirty="0">
                <a:solidFill>
                  <a:schemeClr val="bg1"/>
                </a:solidFill>
              </a:rPr>
              <a:t>)</a:t>
            </a:r>
          </a:p>
          <a:p>
            <a:pPr lvl="1">
              <a:lnSpc>
                <a:spcPct val="150000"/>
              </a:lnSpc>
            </a:pPr>
            <a:endParaRPr lang="en-US" sz="2000" dirty="0">
              <a:solidFill>
                <a:schemeClr val="bg1"/>
              </a:solidFill>
            </a:endParaRPr>
          </a:p>
          <a:p>
            <a:pPr marL="1028700" lvl="1" indent="-571500">
              <a:lnSpc>
                <a:spcPct val="150000"/>
              </a:lnSpc>
              <a:buFont typeface="Wingdings" panose="05000000000000000000" pitchFamily="2" charset="2"/>
              <a:buChar char="§"/>
            </a:pPr>
            <a:r>
              <a:rPr lang="en-US" sz="2000" dirty="0">
                <a:solidFill>
                  <a:schemeClr val="bg1"/>
                </a:solidFill>
              </a:rPr>
              <a:t>Know basic commands on compilation through command line:</a:t>
            </a:r>
          </a:p>
          <a:p>
            <a:pPr marL="1485900" lvl="2" indent="-571500">
              <a:lnSpc>
                <a:spcPct val="150000"/>
              </a:lnSpc>
              <a:buFont typeface="Wingdings" panose="05000000000000000000" pitchFamily="2" charset="2"/>
              <a:buChar char="§"/>
            </a:pPr>
            <a:r>
              <a:rPr lang="en-US" sz="2000" dirty="0">
                <a:solidFill>
                  <a:schemeClr val="accent5">
                    <a:lumMod val="40000"/>
                    <a:lumOff val="60000"/>
                  </a:schemeClr>
                </a:solidFill>
              </a:rPr>
              <a:t>cd</a:t>
            </a:r>
            <a:r>
              <a:rPr lang="en-US" sz="2000" dirty="0">
                <a:solidFill>
                  <a:schemeClr val="bg1"/>
                </a:solidFill>
              </a:rPr>
              <a:t>, </a:t>
            </a:r>
            <a:r>
              <a:rPr lang="en-US" sz="2000" dirty="0">
                <a:solidFill>
                  <a:schemeClr val="accent5">
                    <a:lumMod val="40000"/>
                    <a:lumOff val="60000"/>
                  </a:schemeClr>
                </a:solidFill>
              </a:rPr>
              <a:t>ls</a:t>
            </a:r>
            <a:r>
              <a:rPr lang="en-US" sz="2000" dirty="0">
                <a:solidFill>
                  <a:schemeClr val="bg1"/>
                </a:solidFill>
              </a:rPr>
              <a:t>, </a:t>
            </a:r>
            <a:r>
              <a:rPr lang="en-US" sz="2000" dirty="0">
                <a:solidFill>
                  <a:schemeClr val="accent5">
                    <a:lumMod val="40000"/>
                    <a:lumOff val="60000"/>
                  </a:schemeClr>
                </a:solidFill>
              </a:rPr>
              <a:t>mv</a:t>
            </a:r>
            <a:r>
              <a:rPr lang="en-US" sz="2000" dirty="0">
                <a:solidFill>
                  <a:schemeClr val="bg1"/>
                </a:solidFill>
              </a:rPr>
              <a:t>, </a:t>
            </a:r>
            <a:r>
              <a:rPr lang="en-US" sz="2000" dirty="0">
                <a:solidFill>
                  <a:schemeClr val="accent5">
                    <a:lumMod val="40000"/>
                    <a:lumOff val="60000"/>
                  </a:schemeClr>
                </a:solidFill>
              </a:rPr>
              <a:t>g++,</a:t>
            </a:r>
            <a:r>
              <a:rPr lang="en-US" sz="2000" dirty="0">
                <a:solidFill>
                  <a:schemeClr val="bg1"/>
                </a:solidFill>
              </a:rPr>
              <a:t> </a:t>
            </a:r>
            <a:r>
              <a:rPr lang="en-US" sz="2000" dirty="0" err="1">
                <a:solidFill>
                  <a:schemeClr val="accent5">
                    <a:lumMod val="40000"/>
                    <a:lumOff val="60000"/>
                  </a:schemeClr>
                </a:solidFill>
              </a:rPr>
              <a:t>pwd</a:t>
            </a:r>
            <a:r>
              <a:rPr lang="en-US" sz="2000" dirty="0">
                <a:solidFill>
                  <a:schemeClr val="accent5">
                    <a:lumMod val="40000"/>
                    <a:lumOff val="60000"/>
                  </a:schemeClr>
                </a:solidFill>
              </a:rPr>
              <a:t> …</a:t>
            </a: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20</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5" name="TextBox 4">
            <a:extLst>
              <a:ext uri="{FF2B5EF4-FFF2-40B4-BE49-F238E27FC236}">
                <a16:creationId xmlns:a16="http://schemas.microsoft.com/office/drawing/2014/main" id="{59E7BFDD-3E73-F20D-5F77-DEF362384146}"/>
              </a:ext>
            </a:extLst>
          </p:cNvPr>
          <p:cNvSpPr txBox="1"/>
          <p:nvPr/>
        </p:nvSpPr>
        <p:spPr>
          <a:xfrm>
            <a:off x="1598080" y="6190113"/>
            <a:ext cx="9525000" cy="430887"/>
          </a:xfrm>
          <a:prstGeom prst="rect">
            <a:avLst/>
          </a:prstGeom>
          <a:noFill/>
        </p:spPr>
        <p:txBody>
          <a:bodyPr wrap="square">
            <a:spAutoFit/>
          </a:bodyPr>
          <a:lstStyle/>
          <a:p>
            <a:pPr algn="ctr"/>
            <a:r>
              <a:rPr lang="en-US" sz="1100"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https://cplusplus.com/forum/beginner/261697</a:t>
            </a:r>
            <a:endParaRPr lang="en-US" sz="1100" dirty="0">
              <a:solidFill>
                <a:srgbClr val="1D9EFF"/>
              </a:solidFill>
              <a:latin typeface="Consolas" panose="020B0609020204030204" pitchFamily="49" charset="0"/>
            </a:endParaRPr>
          </a:p>
          <a:p>
            <a:pPr algn="ctr"/>
            <a:r>
              <a:rPr lang="en-US" sz="1100"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https://stackoverflow.com/questions/2360734/whats-a-good-directory-structure-for-larger-c-projects-using-makefile</a:t>
            </a:r>
            <a:endParaRPr lang="en-US" sz="1100"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1788214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Textbook (Optional)</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73DD7D7B-8B09-465E-8F97-AA0073F83895}"/>
              </a:ext>
            </a:extLst>
          </p:cNvPr>
          <p:cNvSpPr/>
          <p:nvPr/>
        </p:nvSpPr>
        <p:spPr>
          <a:xfrm>
            <a:off x="1084082" y="1690688"/>
            <a:ext cx="10831398" cy="2952347"/>
          </a:xfrm>
          <a:prstGeom prst="rect">
            <a:avLst/>
          </a:prstGeom>
        </p:spPr>
        <p:txBody>
          <a:bodyPr wrap="square">
            <a:spAutoFit/>
          </a:bodyPr>
          <a:lstStyle/>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a:solidFill>
                  <a:srgbClr val="F16000"/>
                </a:solidFill>
                <a:ea typeface="Times New Roman" panose="02020603050405020304" pitchFamily="18" charset="0"/>
                <a:cs typeface="Times New Roman" panose="02020603050405020304" pitchFamily="18" charset="0"/>
              </a:rPr>
              <a:t>Data Structures and Algorithm Analysis in C++</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ea typeface="Times New Roman" panose="02020603050405020304" pitchFamily="18" charset="0"/>
                <a:cs typeface="Times New Roman" panose="02020603050405020304" pitchFamily="18" charset="0"/>
              </a:rPr>
              <a:t>Mark Allen Weiss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ea typeface="Times New Roman" panose="02020603050405020304" pitchFamily="18" charset="0"/>
                <a:cs typeface="Times New Roman" panose="02020603050405020304" pitchFamily="18" charset="0"/>
              </a:rPr>
              <a:t>Fourth edition, 2014, ISBN 9780132847377</a:t>
            </a:r>
          </a:p>
          <a:p>
            <a:pPr marL="742950" marR="0" lvl="1" indent="-285750">
              <a:lnSpc>
                <a:spcPct val="150000"/>
              </a:lnSpc>
              <a:spcBef>
                <a:spcPts val="0"/>
              </a:spcBef>
              <a:spcAft>
                <a:spcPts val="0"/>
              </a:spcAft>
              <a:buFont typeface="Courier New" panose="02070309020205020404" pitchFamily="49" charset="0"/>
              <a:buChar char="o"/>
            </a:pPr>
            <a:endParaRPr lang="en-US" sz="1200" dirty="0">
              <a:solidFill>
                <a:schemeClr val="bg1"/>
              </a:solidFill>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err="1">
                <a:solidFill>
                  <a:srgbClr val="F16000"/>
                </a:solidFill>
                <a:ea typeface="Times New Roman" panose="02020603050405020304" pitchFamily="18" charset="0"/>
                <a:cs typeface="Times New Roman" panose="02020603050405020304" pitchFamily="18" charset="0"/>
              </a:rPr>
              <a:t>OpenDSA</a:t>
            </a:r>
            <a:r>
              <a:rPr lang="en-US" sz="2800" dirty="0">
                <a:solidFill>
                  <a:srgbClr val="F16000"/>
                </a:solidFill>
                <a:ea typeface="Times New Roman" panose="02020603050405020304" pitchFamily="18" charset="0"/>
                <a:cs typeface="Times New Roman" panose="02020603050405020304" pitchFamily="18" charset="0"/>
              </a:rPr>
              <a:t> Book </a:t>
            </a:r>
          </a:p>
          <a:p>
            <a:pPr marL="742950" lvl="1" indent="-285750">
              <a:lnSpc>
                <a:spcPct val="150000"/>
              </a:lnSpc>
              <a:buClr>
                <a:schemeClr val="bg1"/>
              </a:buClr>
              <a:buFont typeface="Courier New" panose="02070309020205020404" pitchFamily="49" charset="0"/>
              <a:buChar char="o"/>
            </a:pPr>
            <a:r>
              <a:rPr lang="en-US" dirty="0">
                <a:solidFill>
                  <a:schemeClr val="accent5">
                    <a:lumMod val="60000"/>
                    <a:lumOff val="40000"/>
                  </a:schemeClr>
                </a:solidFill>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https://opendsa-server.cs.vt.edu/OpenDSA/Books/Everything/html/index.html</a:t>
            </a:r>
            <a:r>
              <a:rPr lang="en-US" dirty="0">
                <a:solidFill>
                  <a:schemeClr val="accent5">
                    <a:lumMod val="60000"/>
                    <a:lumOff val="40000"/>
                  </a:schemeClr>
                </a:solidFill>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A0517794-912F-BEAB-97CE-8EC296C72F4B}"/>
              </a:ext>
            </a:extLst>
          </p:cNvPr>
          <p:cNvSpPr>
            <a:spLocks noGrp="1"/>
          </p:cNvSpPr>
          <p:nvPr>
            <p:ph type="sldNum" sz="quarter" idx="12"/>
          </p:nvPr>
        </p:nvSpPr>
        <p:spPr/>
        <p:txBody>
          <a:bodyPr/>
          <a:lstStyle/>
          <a:p>
            <a:fld id="{017C28E0-2F8B-4999-AEA2-B3AA3AE8994F}" type="slidenum">
              <a:rPr lang="en-US" smtClean="0"/>
              <a:t>21</a:t>
            </a:fld>
            <a:endParaRPr lang="en-US"/>
          </a:p>
        </p:txBody>
      </p:sp>
      <p:grpSp>
        <p:nvGrpSpPr>
          <p:cNvPr id="5" name="Group 4">
            <a:extLst>
              <a:ext uri="{FF2B5EF4-FFF2-40B4-BE49-F238E27FC236}">
                <a16:creationId xmlns:a16="http://schemas.microsoft.com/office/drawing/2014/main" id="{881D0B87-3F54-6EF3-44D5-CFB27BCD839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1F4618-928E-2114-9403-275BC7337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B376FB15-D976-CBE2-6961-3C62CB87B35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66575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Feedback</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E91743F5-7965-49E7-97D2-8731D2299E77}"/>
              </a:ext>
            </a:extLst>
          </p:cNvPr>
          <p:cNvSpPr/>
          <p:nvPr/>
        </p:nvSpPr>
        <p:spPr>
          <a:xfrm>
            <a:off x="1310327" y="2103690"/>
            <a:ext cx="10291124" cy="3046988"/>
          </a:xfrm>
          <a:prstGeom prst="rect">
            <a:avLst/>
          </a:prstGeom>
        </p:spPr>
        <p:txBody>
          <a:bodyPr wrap="square">
            <a:spAutoFit/>
          </a:bodyPr>
          <a:lstStyle/>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COP 3530 Feedback Form</a:t>
            </a:r>
            <a:endParaRPr lang="en-US" sz="2400" dirty="0">
              <a:solidFill>
                <a:schemeClr val="accent5">
                  <a:lumMod val="60000"/>
                  <a:lumOff val="40000"/>
                </a:schemeClr>
              </a:solidFill>
            </a:endParaRPr>
          </a:p>
          <a:p>
            <a:pPr marL="285750" indent="-285750">
              <a:buFont typeface="Arial" panose="020B0604020202020204" pitchFamily="34" charset="0"/>
              <a:buChar char="•"/>
            </a:pPr>
            <a:endParaRPr lang="en-US" sz="2400" dirty="0">
              <a:solidFill>
                <a:srgbClr val="0079D4"/>
              </a:solidFill>
            </a:endParaRPr>
          </a:p>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hlinkClick r:id="rId4">
                  <a:extLst>
                    <a:ext uri="{A12FA001-AC4F-418D-AE19-62706E023703}">
                      <ahyp:hlinkClr xmlns:ahyp="http://schemas.microsoft.com/office/drawing/2018/hyperlinkcolor" val="tx"/>
                    </a:ext>
                  </a:extLst>
                </a:hlinkClick>
              </a:rPr>
              <a:t>Bug Bounty Program</a:t>
            </a:r>
            <a:endParaRPr lang="en-US" sz="2400" dirty="0">
              <a:solidFill>
                <a:schemeClr val="bg1"/>
              </a:solidFill>
            </a:endParaRPr>
          </a:p>
          <a:p>
            <a:pPr marL="342900" indent="-342900">
              <a:buClr>
                <a:srgbClr val="0079D4"/>
              </a:buClr>
              <a:buFont typeface="Wingdings" panose="05000000000000000000" pitchFamily="2" charset="2"/>
              <a:buChar char="§"/>
            </a:pPr>
            <a:endParaRPr lang="en-US" sz="2000" dirty="0">
              <a:solidFill>
                <a:srgbClr val="F16000"/>
              </a:solidFill>
            </a:endParaRPr>
          </a:p>
          <a:p>
            <a:pPr marL="800100" lvl="1" indent="-342900">
              <a:spcAft>
                <a:spcPts val="300"/>
              </a:spcAft>
              <a:buClr>
                <a:srgbClr val="0079D4"/>
              </a:buClr>
              <a:buFont typeface="Courier New" panose="02070309020205020404" pitchFamily="49" charset="0"/>
              <a:buChar char="o"/>
            </a:pPr>
            <a:r>
              <a:rPr lang="en-US" dirty="0">
                <a:solidFill>
                  <a:srgbClr val="1D9EFF"/>
                </a:solidFill>
              </a:rPr>
              <a:t>Quiz is not accessible due to a locked module</a:t>
            </a:r>
          </a:p>
          <a:p>
            <a:pPr marL="800100" lvl="1" indent="-342900">
              <a:spcAft>
                <a:spcPts val="300"/>
              </a:spcAft>
              <a:buClr>
                <a:srgbClr val="0079D4"/>
              </a:buClr>
              <a:buFont typeface="Courier New" panose="02070309020205020404" pitchFamily="49" charset="0"/>
              <a:buChar char="o"/>
            </a:pPr>
            <a:r>
              <a:rPr lang="en-US" dirty="0">
                <a:solidFill>
                  <a:srgbClr val="1D9EFF"/>
                </a:solidFill>
              </a:rPr>
              <a:t>Typo in one of the quizzes/project descriptions </a:t>
            </a:r>
          </a:p>
          <a:p>
            <a:pPr marL="800100" lvl="1" indent="-342900">
              <a:spcAft>
                <a:spcPts val="300"/>
              </a:spcAft>
              <a:buClr>
                <a:srgbClr val="0079D4"/>
              </a:buClr>
              <a:buFont typeface="Courier New" panose="02070309020205020404" pitchFamily="49" charset="0"/>
              <a:buChar char="o"/>
            </a:pPr>
            <a:r>
              <a:rPr lang="en-US" dirty="0">
                <a:solidFill>
                  <a:srgbClr val="1D9EFF"/>
                </a:solidFill>
              </a:rPr>
              <a:t>Incorrect solution in a certain test case</a:t>
            </a:r>
          </a:p>
          <a:p>
            <a:pPr marL="800100" lvl="1" indent="-342900">
              <a:spcAft>
                <a:spcPts val="300"/>
              </a:spcAft>
              <a:buClr>
                <a:srgbClr val="0079D4"/>
              </a:buClr>
              <a:buFont typeface="Courier New" panose="02070309020205020404" pitchFamily="49" charset="0"/>
              <a:buChar char="o"/>
            </a:pPr>
            <a:r>
              <a:rPr lang="en-US" dirty="0">
                <a:solidFill>
                  <a:srgbClr val="1D9EFF"/>
                </a:solidFill>
              </a:rPr>
              <a:t>An accessibility bug such as no headings in documents for screen-readers </a:t>
            </a:r>
          </a:p>
          <a:p>
            <a:pPr marL="800100" lvl="1" indent="-342900">
              <a:spcAft>
                <a:spcPts val="300"/>
              </a:spcAft>
              <a:buClr>
                <a:srgbClr val="0079D4"/>
              </a:buClr>
              <a:buFont typeface="Courier New" panose="02070309020205020404" pitchFamily="49" charset="0"/>
              <a:buChar char="o"/>
            </a:pPr>
            <a:r>
              <a:rPr lang="en-US" dirty="0">
                <a:solidFill>
                  <a:srgbClr val="1D9EFF"/>
                </a:solidFill>
              </a:rPr>
              <a:t>the algorithm has an off-by-one error</a:t>
            </a:r>
          </a:p>
        </p:txBody>
      </p:sp>
      <p:sp>
        <p:nvSpPr>
          <p:cNvPr id="3" name="Slide Number Placeholder 2">
            <a:extLst>
              <a:ext uri="{FF2B5EF4-FFF2-40B4-BE49-F238E27FC236}">
                <a16:creationId xmlns:a16="http://schemas.microsoft.com/office/drawing/2014/main" id="{B40A996A-CC94-0ACA-34CF-1AC2A6C30A9A}"/>
              </a:ext>
            </a:extLst>
          </p:cNvPr>
          <p:cNvSpPr>
            <a:spLocks noGrp="1"/>
          </p:cNvSpPr>
          <p:nvPr>
            <p:ph type="sldNum" sz="quarter" idx="12"/>
          </p:nvPr>
        </p:nvSpPr>
        <p:spPr/>
        <p:txBody>
          <a:bodyPr/>
          <a:lstStyle/>
          <a:p>
            <a:fld id="{017C28E0-2F8B-4999-AEA2-B3AA3AE8994F}" type="slidenum">
              <a:rPr lang="en-US" smtClean="0"/>
              <a:t>22</a:t>
            </a:fld>
            <a:endParaRPr lang="en-US"/>
          </a:p>
        </p:txBody>
      </p:sp>
      <p:grpSp>
        <p:nvGrpSpPr>
          <p:cNvPr id="5" name="Group 4">
            <a:extLst>
              <a:ext uri="{FF2B5EF4-FFF2-40B4-BE49-F238E27FC236}">
                <a16:creationId xmlns:a16="http://schemas.microsoft.com/office/drawing/2014/main" id="{1C51504E-E8B4-77D8-13E0-DB747EB662B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4C52CB-E907-4535-12EA-8402EF6B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469AC63-B1E2-F657-5BA6-46C1C0499C0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682468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Expectations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757E7020-32B6-4FDB-A655-21CF3BC7B28B}"/>
              </a:ext>
            </a:extLst>
          </p:cNvPr>
          <p:cNvSpPr txBox="1"/>
          <p:nvPr/>
        </p:nvSpPr>
        <p:spPr>
          <a:xfrm>
            <a:off x="1404593" y="2037465"/>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rPr>
              <a:t>We want you to focus on</a:t>
            </a:r>
          </a:p>
          <a:p>
            <a:pPr marL="800100" lvl="1" indent="-342900">
              <a:buFont typeface="Wingdings" panose="05000000000000000000" pitchFamily="2" charset="2"/>
              <a:buChar char="§"/>
            </a:pPr>
            <a:r>
              <a:rPr lang="en-US" sz="2000" dirty="0">
                <a:solidFill>
                  <a:srgbClr val="1D9EFF"/>
                </a:solidFill>
              </a:rPr>
              <a:t>Correctness</a:t>
            </a:r>
          </a:p>
          <a:p>
            <a:pPr marL="800100" lvl="1" indent="-342900">
              <a:buFont typeface="Wingdings" panose="05000000000000000000" pitchFamily="2" charset="2"/>
              <a:buChar char="§"/>
            </a:pPr>
            <a:r>
              <a:rPr lang="en-US" sz="2000" dirty="0">
                <a:solidFill>
                  <a:srgbClr val="1D9EFF"/>
                </a:solidFill>
              </a:rPr>
              <a:t>Clean, readable, tested, and documented code </a:t>
            </a:r>
          </a:p>
          <a:p>
            <a:pPr marL="800100" lvl="1" indent="-342900">
              <a:buFont typeface="Wingdings" panose="05000000000000000000" pitchFamily="2" charset="2"/>
              <a:buChar char="§"/>
            </a:pPr>
            <a:r>
              <a:rPr lang="en-US" sz="2000" dirty="0">
                <a:solidFill>
                  <a:srgbClr val="1D9EFF"/>
                </a:solidFill>
              </a:rPr>
              <a:t>Secondary focus on optimization</a:t>
            </a:r>
          </a:p>
        </p:txBody>
      </p:sp>
      <p:sp>
        <p:nvSpPr>
          <p:cNvPr id="4" name="TextBox 3">
            <a:extLst>
              <a:ext uri="{FF2B5EF4-FFF2-40B4-BE49-F238E27FC236}">
                <a16:creationId xmlns:a16="http://schemas.microsoft.com/office/drawing/2014/main" id="{09A46902-E689-495A-9D75-2959B78E6AD0}"/>
              </a:ext>
            </a:extLst>
          </p:cNvPr>
          <p:cNvSpPr txBox="1"/>
          <p:nvPr/>
        </p:nvSpPr>
        <p:spPr>
          <a:xfrm>
            <a:off x="1404592" y="4235481"/>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rPr>
              <a:t>The course will not cover</a:t>
            </a:r>
          </a:p>
          <a:p>
            <a:pPr marL="800100" lvl="1" indent="-342900">
              <a:buFont typeface="Wingdings" panose="05000000000000000000" pitchFamily="2" charset="2"/>
              <a:buChar char="§"/>
            </a:pPr>
            <a:r>
              <a:rPr lang="en-US" sz="2000" dirty="0">
                <a:solidFill>
                  <a:srgbClr val="1D9EFF"/>
                </a:solidFill>
              </a:rPr>
              <a:t>Mathematical Proofs</a:t>
            </a:r>
          </a:p>
          <a:p>
            <a:pPr marL="800100" lvl="1" indent="-342900">
              <a:buFont typeface="Wingdings" panose="05000000000000000000" pitchFamily="2" charset="2"/>
              <a:buChar char="§"/>
            </a:pPr>
            <a:r>
              <a:rPr lang="en-US" sz="2000" dirty="0">
                <a:solidFill>
                  <a:srgbClr val="1D9EFF"/>
                </a:solidFill>
              </a:rPr>
              <a:t>Design Patterns</a:t>
            </a:r>
          </a:p>
          <a:p>
            <a:pPr marL="800100" lvl="1" indent="-342900">
              <a:buFont typeface="Wingdings" panose="05000000000000000000" pitchFamily="2" charset="2"/>
              <a:buChar char="§"/>
            </a:pPr>
            <a:r>
              <a:rPr lang="en-US" sz="2000" dirty="0">
                <a:solidFill>
                  <a:srgbClr val="1D9EFF"/>
                </a:solidFill>
              </a:rPr>
              <a:t>Competitive Programming</a:t>
            </a:r>
          </a:p>
        </p:txBody>
      </p:sp>
      <p:sp>
        <p:nvSpPr>
          <p:cNvPr id="5" name="Slide Number Placeholder 4">
            <a:extLst>
              <a:ext uri="{FF2B5EF4-FFF2-40B4-BE49-F238E27FC236}">
                <a16:creationId xmlns:a16="http://schemas.microsoft.com/office/drawing/2014/main" id="{376053A2-C1B7-8BBB-AAC0-4D6B30E0D033}"/>
              </a:ext>
            </a:extLst>
          </p:cNvPr>
          <p:cNvSpPr>
            <a:spLocks noGrp="1"/>
          </p:cNvSpPr>
          <p:nvPr>
            <p:ph type="sldNum" sz="quarter" idx="12"/>
          </p:nvPr>
        </p:nvSpPr>
        <p:spPr/>
        <p:txBody>
          <a:bodyPr/>
          <a:lstStyle/>
          <a:p>
            <a:fld id="{017C28E0-2F8B-4999-AEA2-B3AA3AE8994F}" type="slidenum">
              <a:rPr lang="en-US" smtClean="0"/>
              <a:t>23</a:t>
            </a:fld>
            <a:endParaRPr lang="en-US"/>
          </a:p>
        </p:txBody>
      </p:sp>
      <p:grpSp>
        <p:nvGrpSpPr>
          <p:cNvPr id="6" name="Group 5">
            <a:extLst>
              <a:ext uri="{FF2B5EF4-FFF2-40B4-BE49-F238E27FC236}">
                <a16:creationId xmlns:a16="http://schemas.microsoft.com/office/drawing/2014/main" id="{FC00EE0D-E8E1-482B-7DAB-EC537D0D548F}"/>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8945AF40-035F-0374-4F43-40CA0FA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C7C9BAF1-4394-2CB4-F21D-2F2D1752BE7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15586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2453429"/>
          </a:xfrm>
          <a:prstGeom prst="rect">
            <a:avLst/>
          </a:prstGeom>
        </p:spPr>
        <p:txBody>
          <a:bodyPr wrap="square">
            <a:spAutoFit/>
          </a:bodyPr>
          <a:lstStyle/>
          <a:p>
            <a:pPr>
              <a:lnSpc>
                <a:spcPct val="150000"/>
              </a:lnSpc>
            </a:pPr>
            <a:r>
              <a:rPr lang="en-US" sz="1600" dirty="0">
                <a:solidFill>
                  <a:srgbClr val="1D9EFF"/>
                </a:solidFill>
                <a:latin typeface="Calibri" panose="020F0502020204030204" pitchFamily="34" charset="0"/>
                <a:cs typeface="Calibri" panose="020F0502020204030204" pitchFamily="34" charset="0"/>
              </a:rPr>
              <a:t>Conceptual Quizzes and Exams:</a:t>
            </a:r>
          </a:p>
          <a:p>
            <a:pPr>
              <a:lnSpc>
                <a:spcPct val="150000"/>
              </a:lnSpc>
            </a:pPr>
            <a:r>
              <a:rPr lang="en-US" sz="800" dirty="0">
                <a:solidFill>
                  <a:srgbClr val="1D9EFF"/>
                </a:solidFill>
                <a:latin typeface="Calibri" panose="020F0502020204030204" pitchFamily="34" charset="0"/>
                <a:cs typeface="Calibri" panose="020F0502020204030204" pitchFamily="34" charset="0"/>
              </a:rPr>
              <a:t> </a:t>
            </a: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Work independently</a:t>
            </a: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No discussion at the conceptual level</a:t>
            </a:r>
          </a:p>
          <a:p>
            <a:pPr>
              <a:lnSpc>
                <a:spcPct val="150000"/>
              </a:lnSpc>
            </a:pPr>
            <a:endParaRPr lang="en-US" sz="1600" dirty="0">
              <a:solidFill>
                <a:schemeClr val="bg1"/>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discuss</a:t>
            </a:r>
            <a:r>
              <a:rPr lang="en-US" sz="1600" dirty="0">
                <a:solidFill>
                  <a:srgbClr val="EB6E19"/>
                </a:solidFill>
                <a:latin typeface="Calibri" panose="020F0502020204030204" pitchFamily="34" charset="0"/>
                <a:cs typeface="Calibri" panose="020F0502020204030204" pitchFamily="34" charset="0"/>
              </a:rPr>
              <a:t> solutions after the due date and late days </a:t>
            </a:r>
            <a:r>
              <a:rPr lang="en-US" sz="1600" dirty="0">
                <a:solidFill>
                  <a:schemeClr val="bg1"/>
                </a:solidFill>
                <a:latin typeface="Calibri" panose="020F0502020204030204" pitchFamily="34" charset="0"/>
                <a:cs typeface="Calibri" panose="020F0502020204030204" pitchFamily="34" charset="0"/>
              </a:rPr>
              <a:t>have passed.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24</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74620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3932102"/>
          </a:xfrm>
          <a:prstGeom prst="rect">
            <a:avLst/>
          </a:prstGeom>
        </p:spPr>
        <p:txBody>
          <a:bodyPr wrap="square">
            <a:spAutoFit/>
          </a:bodyPr>
          <a:lstStyle/>
          <a:p>
            <a:pPr>
              <a:lnSpc>
                <a:spcPct val="150000"/>
              </a:lnSpc>
            </a:pPr>
            <a:r>
              <a:rPr lang="en-US" sz="1600" dirty="0">
                <a:solidFill>
                  <a:srgbClr val="1D9EFF"/>
                </a:solidFill>
                <a:latin typeface="Calibri" panose="020F0502020204030204" pitchFamily="34" charset="0"/>
                <a:cs typeface="Calibri" panose="020F0502020204030204" pitchFamily="34" charset="0"/>
              </a:rPr>
              <a:t>Programming Quiz questions:</a:t>
            </a:r>
          </a:p>
          <a:p>
            <a:pPr>
              <a:lnSpc>
                <a:spcPct val="150000"/>
              </a:lnSpc>
            </a:pPr>
            <a:r>
              <a:rPr lang="en-US" sz="800" dirty="0">
                <a:solidFill>
                  <a:srgbClr val="1D9EFF"/>
                </a:solidFill>
                <a:latin typeface="Calibri" panose="020F0502020204030204" pitchFamily="34" charset="0"/>
                <a:cs typeface="Calibri" panose="020F0502020204030204" pitchFamily="34" charset="0"/>
              </a:rPr>
              <a:t> </a:t>
            </a: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Work independently or as a pair (Select a buddy in Week 1).</a:t>
            </a: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The buddy must remain the same for the entire course.</a:t>
            </a: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The course staff can help you on syntax issues, but we will not help you with semantic and logic issues for quizzes.</a:t>
            </a: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Cite that you worked with a buddy in Line 1 of your code and add their name.</a:t>
            </a:r>
          </a:p>
          <a:p>
            <a:pPr>
              <a:lnSpc>
                <a:spcPct val="150000"/>
              </a:lnSpc>
            </a:pPr>
            <a:endParaRPr lang="en-US" sz="1600" dirty="0">
              <a:solidFill>
                <a:schemeClr val="bg1"/>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discuss</a:t>
            </a:r>
            <a:r>
              <a:rPr lang="en-US" sz="1600" dirty="0">
                <a:solidFill>
                  <a:srgbClr val="EB6E19"/>
                </a:solidFill>
                <a:latin typeface="Calibri" panose="020F0502020204030204" pitchFamily="34" charset="0"/>
                <a:cs typeface="Calibri" panose="020F0502020204030204" pitchFamily="34" charset="0"/>
              </a:rPr>
              <a:t> solutions after the due date and late days </a:t>
            </a:r>
            <a:r>
              <a:rPr lang="en-US" sz="1600" dirty="0">
                <a:solidFill>
                  <a:schemeClr val="bg1"/>
                </a:solidFill>
                <a:latin typeface="Calibri" panose="020F0502020204030204" pitchFamily="34" charset="0"/>
                <a:cs typeface="Calibri" panose="020F0502020204030204" pitchFamily="34"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search for C++ syntax or </a:t>
            </a:r>
            <a:r>
              <a:rPr lang="en-US" sz="1600" dirty="0">
                <a:solidFill>
                  <a:srgbClr val="EB6E19"/>
                </a:solidFill>
                <a:latin typeface="Calibri" panose="020F0502020204030204" pitchFamily="34" charset="0"/>
                <a:cs typeface="Calibri" panose="020F0502020204030204" pitchFamily="34" charset="0"/>
              </a:rPr>
              <a:t>refer to definitions of standard functions </a:t>
            </a:r>
            <a:r>
              <a:rPr lang="en-US" sz="1600" dirty="0">
                <a:solidFill>
                  <a:schemeClr val="bg1"/>
                </a:solidFill>
                <a:latin typeface="Calibri" panose="020F0502020204030204" pitchFamily="34" charset="0"/>
                <a:cs typeface="Calibri" panose="020F0502020204030204" pitchFamily="34" charset="0"/>
              </a:rPr>
              <a:t>in the C++ library. For example, using the documentation listed here is fine: https://www.cplusplus.com/reference/ or https://en.cppreference.com/w/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25</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425718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26510" y="1606922"/>
            <a:ext cx="10766421" cy="4147289"/>
          </a:xfrm>
          <a:prstGeom prst="rect">
            <a:avLst/>
          </a:prstGeom>
        </p:spPr>
        <p:txBody>
          <a:bodyPr wrap="square">
            <a:spAutoFit/>
          </a:bodyPr>
          <a:lstStyle/>
          <a:p>
            <a:pPr>
              <a:lnSpc>
                <a:spcPct val="150000"/>
              </a:lnSpc>
            </a:pPr>
            <a:r>
              <a:rPr lang="en-US" sz="1600" dirty="0">
                <a:solidFill>
                  <a:srgbClr val="1D9EFF"/>
                </a:solidFill>
                <a:latin typeface="Calibri" panose="020F0502020204030204" pitchFamily="34" charset="0"/>
                <a:cs typeface="Calibri" panose="020F0502020204030204" pitchFamily="34" charset="0"/>
              </a:rPr>
              <a:t>Project 1 and 3: </a:t>
            </a:r>
          </a:p>
          <a:p>
            <a:pPr>
              <a:lnSpc>
                <a:spcPct val="150000"/>
              </a:lnSpc>
            </a:pPr>
            <a:endParaRPr lang="en-US" sz="500" dirty="0">
              <a:solidFill>
                <a:srgbClr val="1D9EFF"/>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Work independently </a:t>
            </a: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Discussion at the conceptual level is fine if you are stuck with no sharing/viewing of code</a:t>
            </a:r>
          </a:p>
          <a:p>
            <a:pPr>
              <a:lnSpc>
                <a:spcPct val="150000"/>
              </a:lnSpc>
            </a:pPr>
            <a:endParaRPr lang="en-US" sz="1600" dirty="0">
              <a:solidFill>
                <a:srgbClr val="EB6E19"/>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You are allowed to </a:t>
            </a:r>
          </a:p>
          <a:p>
            <a:pPr marL="800100" lvl="1"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discuss conceptually </a:t>
            </a:r>
            <a:r>
              <a:rPr lang="en-US" sz="1600" dirty="0">
                <a:solidFill>
                  <a:schemeClr val="bg1"/>
                </a:solidFill>
                <a:latin typeface="Calibri" panose="020F0502020204030204" pitchFamily="34" charset="0"/>
                <a:cs typeface="Calibri" panose="020F0502020204030204" pitchFamily="34" charset="0"/>
              </a:rPr>
              <a:t>without discussing any code with a peer provided you cite the peer with who you discussed it. Such discussions should be held </a:t>
            </a:r>
            <a:r>
              <a:rPr lang="en-US" sz="1600" dirty="0">
                <a:solidFill>
                  <a:srgbClr val="EB6E19"/>
                </a:solidFill>
                <a:latin typeface="Calibri" panose="020F0502020204030204" pitchFamily="34" charset="0"/>
                <a:cs typeface="Calibri" panose="020F0502020204030204" pitchFamily="34" charset="0"/>
              </a:rPr>
              <a:t>on a whiteboard </a:t>
            </a:r>
            <a:r>
              <a:rPr lang="en-US" sz="1600" dirty="0">
                <a:solidFill>
                  <a:schemeClr val="bg1"/>
                </a:solidFill>
                <a:latin typeface="Calibri" panose="020F0502020204030204" pitchFamily="34" charset="0"/>
                <a:cs typeface="Calibri" panose="020F0502020204030204" pitchFamily="34" charset="0"/>
              </a:rPr>
              <a:t>using explanation figures/pseudo-codes or through talking.</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discuss </a:t>
            </a:r>
            <a:r>
              <a:rPr lang="en-US" sz="1600" dirty="0">
                <a:solidFill>
                  <a:srgbClr val="EB6E19"/>
                </a:solidFill>
                <a:latin typeface="Calibri" panose="020F0502020204030204" pitchFamily="34" charset="0"/>
                <a:cs typeface="Calibri" panose="020F0502020204030204" pitchFamily="34" charset="0"/>
              </a:rPr>
              <a:t>solutions after the due date and late days </a:t>
            </a:r>
            <a:r>
              <a:rPr lang="en-US" sz="1600" dirty="0">
                <a:solidFill>
                  <a:schemeClr val="bg1"/>
                </a:solidFill>
                <a:latin typeface="Calibri" panose="020F0502020204030204" pitchFamily="34" charset="0"/>
                <a:cs typeface="Calibri" panose="020F0502020204030204" pitchFamily="34"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search for C++ syntax or </a:t>
            </a:r>
            <a:r>
              <a:rPr lang="en-US" sz="1600" dirty="0">
                <a:solidFill>
                  <a:srgbClr val="EB6E19"/>
                </a:solidFill>
                <a:latin typeface="Calibri" panose="020F0502020204030204" pitchFamily="34" charset="0"/>
                <a:cs typeface="Calibri" panose="020F0502020204030204" pitchFamily="34" charset="0"/>
              </a:rPr>
              <a:t>refer to definitions of standard functions in the C++ library</a:t>
            </a:r>
            <a:r>
              <a:rPr lang="en-US" sz="1600" dirty="0">
                <a:solidFill>
                  <a:schemeClr val="bg1"/>
                </a:solidFill>
                <a:latin typeface="Calibri" panose="020F0502020204030204" pitchFamily="34" charset="0"/>
                <a:cs typeface="Calibri" panose="020F0502020204030204" pitchFamily="34" charset="0"/>
              </a:rPr>
              <a:t>. For example, using the documentation listed here is fine: https://www.cplusplus.com/reference/ or https://en.cppreference.com/w/ </a:t>
            </a:r>
          </a:p>
          <a:p>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D7669F3B-E679-BBF5-1248-CE3327CABA3E}"/>
              </a:ext>
            </a:extLst>
          </p:cNvPr>
          <p:cNvSpPr>
            <a:spLocks noGrp="1"/>
          </p:cNvSpPr>
          <p:nvPr>
            <p:ph type="sldNum" sz="quarter" idx="12"/>
          </p:nvPr>
        </p:nvSpPr>
        <p:spPr/>
        <p:txBody>
          <a:bodyPr/>
          <a:lstStyle/>
          <a:p>
            <a:fld id="{017C28E0-2F8B-4999-AEA2-B3AA3AE8994F}" type="slidenum">
              <a:rPr lang="en-US" smtClean="0"/>
              <a:t>26</a:t>
            </a:fld>
            <a:endParaRPr lang="en-US"/>
          </a:p>
        </p:txBody>
      </p:sp>
      <p:grpSp>
        <p:nvGrpSpPr>
          <p:cNvPr id="5" name="Group 4">
            <a:extLst>
              <a:ext uri="{FF2B5EF4-FFF2-40B4-BE49-F238E27FC236}">
                <a16:creationId xmlns:a16="http://schemas.microsoft.com/office/drawing/2014/main" id="{CE35C385-B00B-65C8-7DF6-E18017BDC89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9C081BB-20B5-7812-DBAE-FD7AF758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44A3556B-85BF-21C6-E39E-6F789F0DF66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73276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121790" y="1741112"/>
            <a:ext cx="10369484" cy="1760931"/>
          </a:xfrm>
          <a:prstGeom prst="rect">
            <a:avLst/>
          </a:prstGeom>
        </p:spPr>
        <p:txBody>
          <a:bodyPr wrap="square">
            <a:spAutoFit/>
          </a:bodyPr>
          <a:lstStyle/>
          <a:p>
            <a:pPr>
              <a:lnSpc>
                <a:spcPct val="150000"/>
              </a:lnSpc>
            </a:pPr>
            <a:r>
              <a:rPr lang="en-US" sz="1600" dirty="0">
                <a:solidFill>
                  <a:srgbClr val="1D9EFF"/>
                </a:solidFill>
                <a:latin typeface="Calibri" panose="020F0502020204030204" pitchFamily="34" charset="0"/>
                <a:cs typeface="Calibri" panose="020F0502020204030204" pitchFamily="34" charset="0"/>
              </a:rPr>
              <a:t>Project 2 and </a:t>
            </a:r>
            <a:r>
              <a:rPr lang="en-US" sz="1600" dirty="0" err="1">
                <a:solidFill>
                  <a:srgbClr val="1D9EFF"/>
                </a:solidFill>
                <a:latin typeface="Calibri" panose="020F0502020204030204" pitchFamily="34" charset="0"/>
                <a:cs typeface="Calibri" panose="020F0502020204030204" pitchFamily="34" charset="0"/>
              </a:rPr>
              <a:t>Edugator</a:t>
            </a:r>
            <a:r>
              <a:rPr lang="en-US" sz="1600" dirty="0">
                <a:solidFill>
                  <a:srgbClr val="1D9EFF"/>
                </a:solidFill>
                <a:latin typeface="Calibri" panose="020F0502020204030204" pitchFamily="34" charset="0"/>
                <a:cs typeface="Calibri" panose="020F0502020204030204" pitchFamily="34" charset="0"/>
              </a:rPr>
              <a:t> ungraded questions: </a:t>
            </a:r>
          </a:p>
          <a:p>
            <a:pPr>
              <a:lnSpc>
                <a:spcPct val="150000"/>
              </a:lnSpc>
            </a:pPr>
            <a:endParaRPr lang="en-US" sz="1000" dirty="0">
              <a:solidFill>
                <a:srgbClr val="1D9EFF"/>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It is fine to </a:t>
            </a:r>
            <a:r>
              <a:rPr lang="en-US" sz="1600" dirty="0">
                <a:solidFill>
                  <a:srgbClr val="EB6E19"/>
                </a:solidFill>
                <a:latin typeface="Calibri" panose="020F0502020204030204" pitchFamily="34" charset="0"/>
                <a:cs typeface="Calibri" panose="020F0502020204030204" pitchFamily="34" charset="0"/>
              </a:rPr>
              <a:t>collaborate with peers. </a:t>
            </a:r>
            <a:r>
              <a:rPr lang="en-US" sz="1600" dirty="0">
                <a:solidFill>
                  <a:schemeClr val="bg1"/>
                </a:solidFill>
                <a:latin typeface="Calibri" panose="020F0502020204030204" pitchFamily="34" charset="0"/>
                <a:cs typeface="Calibri" panose="020F0502020204030204" pitchFamily="34" charset="0"/>
              </a:rPr>
              <a:t>You must make sure you are not blindly copy-pasting another student’s code. Also, </a:t>
            </a:r>
            <a:r>
              <a:rPr lang="en-US" sz="1600" dirty="0">
                <a:solidFill>
                  <a:srgbClr val="EB6E19"/>
                </a:solidFill>
                <a:latin typeface="Calibri" panose="020F0502020204030204" pitchFamily="34" charset="0"/>
                <a:cs typeface="Calibri" panose="020F0502020204030204" pitchFamily="34" charset="0"/>
              </a:rPr>
              <a:t>you must cite the peer you worked </a:t>
            </a:r>
            <a:r>
              <a:rPr lang="en-US" sz="1600" dirty="0">
                <a:solidFill>
                  <a:schemeClr val="bg1"/>
                </a:solidFill>
                <a:latin typeface="Calibri" panose="020F0502020204030204" pitchFamily="34" charset="0"/>
                <a:cs typeface="Calibri" panose="020F0502020204030204" pitchFamily="34" charset="0"/>
              </a:rPr>
              <a:t>with at the code level or conceptually. </a:t>
            </a:r>
          </a:p>
          <a:p>
            <a:pPr>
              <a:lnSpc>
                <a:spcPct val="150000"/>
              </a:lnSpc>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3C26C2AD-C421-5208-54A8-28C8B8C54956}"/>
              </a:ext>
            </a:extLst>
          </p:cNvPr>
          <p:cNvSpPr>
            <a:spLocks noGrp="1"/>
          </p:cNvSpPr>
          <p:nvPr>
            <p:ph type="sldNum" sz="quarter" idx="12"/>
          </p:nvPr>
        </p:nvSpPr>
        <p:spPr/>
        <p:txBody>
          <a:bodyPr/>
          <a:lstStyle/>
          <a:p>
            <a:fld id="{017C28E0-2F8B-4999-AEA2-B3AA3AE8994F}" type="slidenum">
              <a:rPr lang="en-US" smtClean="0"/>
              <a:t>27</a:t>
            </a:fld>
            <a:endParaRPr lang="en-US"/>
          </a:p>
        </p:txBody>
      </p:sp>
      <p:grpSp>
        <p:nvGrpSpPr>
          <p:cNvPr id="5" name="Group 4">
            <a:extLst>
              <a:ext uri="{FF2B5EF4-FFF2-40B4-BE49-F238E27FC236}">
                <a16:creationId xmlns:a16="http://schemas.microsoft.com/office/drawing/2014/main" id="{44B8973C-2F56-DD6D-048D-5F2A353E0B7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92A10AE0-95ED-3B69-80D7-225B0A55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E71DAF29-A3C4-FCB0-62C0-6CB97AAF265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96368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 and GenAI policy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4139595"/>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Sharing, copying, “borrowing” code, viewing another student’s work, or plagiarism of any form is academic dishonesty</a:t>
            </a:r>
            <a:r>
              <a:rPr lang="en-US" sz="1600" dirty="0">
                <a:solidFill>
                  <a:srgbClr val="1D9EFF"/>
                </a:solidFill>
                <a:latin typeface="Calibri" panose="020F0502020204030204" pitchFamily="34" charset="0"/>
                <a:cs typeface="Calibri" panose="020F0502020204030204" pitchFamily="34" charset="0"/>
              </a:rPr>
              <a:t>. You may not view or share external code, search for solutions online, use </a:t>
            </a:r>
            <a:r>
              <a:rPr lang="en-US" sz="1600" dirty="0" err="1">
                <a:solidFill>
                  <a:srgbClr val="1D9EFF"/>
                </a:solidFill>
                <a:latin typeface="Calibri" panose="020F0502020204030204" pitchFamily="34" charset="0"/>
                <a:cs typeface="Calibri" panose="020F0502020204030204" pitchFamily="34" charset="0"/>
              </a:rPr>
              <a:t>genAI</a:t>
            </a:r>
            <a:r>
              <a:rPr lang="en-US" sz="1600" dirty="0">
                <a:solidFill>
                  <a:srgbClr val="1D9EFF"/>
                </a:solidFill>
                <a:latin typeface="Calibri" panose="020F0502020204030204" pitchFamily="34" charset="0"/>
                <a:cs typeface="Calibri" panose="020F0502020204030204" pitchFamily="34" charset="0"/>
              </a:rPr>
              <a:t> tools such as ChatGPT to generate entire functions/programs, use AI tools to write/translate reports, or have someone else complete your work.</a:t>
            </a:r>
          </a:p>
          <a:p>
            <a:pPr marL="342900" indent="-342900">
              <a:buFont typeface="Wingdings" panose="05000000000000000000" pitchFamily="2" charset="2"/>
              <a:buChar char="§"/>
            </a:pPr>
            <a:endParaRPr lang="en-US" sz="1600" dirty="0">
              <a:solidFill>
                <a:srgbClr val="1D9EFF"/>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1600" dirty="0">
                <a:solidFill>
                  <a:srgbClr val="1D9EFF"/>
                </a:solidFill>
                <a:latin typeface="Calibri" panose="020F0502020204030204" pitchFamily="34" charset="0"/>
                <a:cs typeface="Calibri" panose="020F0502020204030204" pitchFamily="34" charset="0"/>
              </a:rPr>
              <a:t>AI tools may be used for learning concepts or subtasks, but not to produce solutions for quizzes, exams, or projects. </a:t>
            </a:r>
            <a:r>
              <a:rPr lang="en-US" sz="1600" dirty="0">
                <a:solidFill>
                  <a:srgbClr val="EB6E19"/>
                </a:solidFill>
                <a:latin typeface="Calibri" panose="020F0502020204030204" pitchFamily="34" charset="0"/>
                <a:cs typeface="Calibri" panose="020F0502020204030204" pitchFamily="34" charset="0"/>
              </a:rPr>
              <a:t>If</a:t>
            </a:r>
            <a:r>
              <a:rPr lang="en-US" sz="1600" dirty="0">
                <a:solidFill>
                  <a:srgbClr val="1D9EFF"/>
                </a:solidFill>
                <a:latin typeface="Calibri" panose="020F0502020204030204" pitchFamily="34" charset="0"/>
                <a:cs typeface="Calibri" panose="020F0502020204030204" pitchFamily="34" charset="0"/>
              </a:rPr>
              <a:t> GenAI tools are </a:t>
            </a:r>
            <a:r>
              <a:rPr lang="en-US" sz="1600" dirty="0">
                <a:solidFill>
                  <a:srgbClr val="EB6E19"/>
                </a:solidFill>
                <a:latin typeface="Calibri" panose="020F0502020204030204" pitchFamily="34" charset="0"/>
                <a:cs typeface="Calibri" panose="020F0502020204030204" pitchFamily="34" charset="0"/>
              </a:rPr>
              <a:t>used</a:t>
            </a:r>
            <a:r>
              <a:rPr lang="en-US" sz="1600" dirty="0">
                <a:solidFill>
                  <a:srgbClr val="1D9EFF"/>
                </a:solidFill>
                <a:latin typeface="Calibri" panose="020F0502020204030204" pitchFamily="34" charset="0"/>
                <a:cs typeface="Calibri" panose="020F0502020204030204" pitchFamily="34" charset="0"/>
              </a:rPr>
              <a:t> for learning, you must </a:t>
            </a:r>
            <a:r>
              <a:rPr lang="en-US" sz="1600" dirty="0">
                <a:solidFill>
                  <a:srgbClr val="EB6E19"/>
                </a:solidFill>
                <a:latin typeface="Calibri" panose="020F0502020204030204" pitchFamily="34" charset="0"/>
                <a:cs typeface="Calibri" panose="020F0502020204030204" pitchFamily="34" charset="0"/>
              </a:rPr>
              <a:t>cite the tool, model, and prompt.</a:t>
            </a:r>
          </a:p>
          <a:p>
            <a:endParaRPr lang="en-US" sz="1400" dirty="0">
              <a:solidFill>
                <a:schemeClr val="bg1"/>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1600" dirty="0">
                <a:solidFill>
                  <a:srgbClr val="1D9EFF"/>
                </a:solidFill>
                <a:latin typeface="Calibri" panose="020F0502020204030204" pitchFamily="34" charset="0"/>
                <a:cs typeface="Calibri" panose="020F0502020204030204" pitchFamily="34" charset="0"/>
              </a:rPr>
              <a:t>Penalty</a:t>
            </a:r>
          </a:p>
          <a:p>
            <a:pPr marL="342900" indent="-342900">
              <a:buFont typeface="Wingdings" panose="05000000000000000000" pitchFamily="2" charset="2"/>
              <a:buChar char="§"/>
            </a:pPr>
            <a:endParaRPr lang="en-US" sz="900" dirty="0">
              <a:solidFill>
                <a:srgbClr val="0079D4"/>
              </a:solidFill>
              <a:latin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reported to the Honor Court </a:t>
            </a: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E grade for the course</a:t>
            </a:r>
          </a:p>
          <a:p>
            <a:pPr marL="800100" lvl="1" indent="-342900">
              <a:buFont typeface="Wingdings" panose="05000000000000000000" pitchFamily="2" charset="2"/>
              <a:buChar char="§"/>
            </a:pPr>
            <a:endParaRPr lang="en-US" sz="1600" dirty="0">
              <a:solidFill>
                <a:srgbClr val="EB6E19"/>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1600" dirty="0">
                <a:solidFill>
                  <a:srgbClr val="1D9EFF"/>
                </a:solidFill>
                <a:latin typeface="Calibri" panose="020F0502020204030204" pitchFamily="34" charset="0"/>
                <a:cs typeface="Calibri" panose="020F0502020204030204" pitchFamily="34" charset="0"/>
              </a:rPr>
              <a:t>Regret Clause: </a:t>
            </a: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If you submit an assignment, in which you engaged in some of the unacceptable practices, you may bring it to my attention by emailing me and withdrawing your assignment within 48 hours of the submission. If you do so, I will assign a failing grade of 0 for the assignment, and you will not be reported to the administration.</a:t>
            </a:r>
          </a:p>
          <a:p>
            <a:pPr marL="800100" lvl="1" indent="-342900">
              <a:buFont typeface="Wingdings" panose="05000000000000000000" pitchFamily="2" charset="2"/>
              <a:buChar char="§"/>
            </a:pPr>
            <a:endParaRPr lang="en-US" sz="1600" dirty="0">
              <a:solidFill>
                <a:srgbClr val="EB6E19"/>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28</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98059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Request for Extensions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3539430"/>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alibri" panose="020F0502020204030204" pitchFamily="34" charset="0"/>
                <a:cs typeface="Calibri" panose="020F0502020204030204" pitchFamily="34" charset="0"/>
              </a:rPr>
              <a:t>Any request for assessment extensions should be backed by official documentation (e.g., from a medical professional, etc.) and should be sent over email. Requests without documentation will be ignored. The following reasons deem ineligibility for extensions or regrades:</a:t>
            </a:r>
          </a:p>
          <a:p>
            <a:pPr marL="342900" indent="-342900">
              <a:buFont typeface="Wingdings" panose="05000000000000000000" pitchFamily="2" charset="2"/>
              <a:buChar char="§"/>
            </a:pPr>
            <a:endParaRPr lang="en-US" sz="1600" dirty="0">
              <a:solidFill>
                <a:srgbClr val="1D9EFF"/>
              </a:solidFill>
              <a:latin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Failure to submit on Canvas by due date/late date.</a:t>
            </a:r>
            <a:r>
              <a:rPr lang="en-US" sz="1600" dirty="0">
                <a:solidFill>
                  <a:srgbClr val="1D9EFF"/>
                </a:solidFill>
                <a:latin typeface="Calibri" panose="020F0502020204030204" pitchFamily="34" charset="0"/>
                <a:cs typeface="Calibri" panose="020F0502020204030204" pitchFamily="34" charset="0"/>
              </a:rPr>
              <a:t> Example: If a quiz is due at 11:59 pm, and you send the file at 12:01 am, the file will not be graded. Note that most assessments are open for 4 or more days and you must start early and submit it on time. In case you miss an assignment, treat it as a learning activity and avoid that in the future.</a:t>
            </a: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Forgetting to turn in an assessment on time.</a:t>
            </a: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File naming issues or feedback issues on projects</a:t>
            </a:r>
            <a:r>
              <a:rPr lang="en-US" sz="1600" dirty="0">
                <a:solidFill>
                  <a:srgbClr val="1D9EFF"/>
                </a:solidFill>
                <a:latin typeface="Calibri" panose="020F0502020204030204" pitchFamily="34" charset="0"/>
                <a:cs typeface="Calibri" panose="020F0502020204030204" pitchFamily="34" charset="0"/>
              </a:rPr>
              <a:t>. Gradescope gives you feedback and please read it and fix your file and resubmit. Note that you have unlimited attempts on Gradescope for everything and we will not grade your files if you do not adhere to instructions on file submissions and/or if the Gradescope scores your file to 0. It is your responsibility to read the feedback and fix your code. In case you miss reading the feedback, treat it as a learning activity and avoid that in the future.</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29</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6427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443A69-9B40-F39B-8137-E3BCB7FA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6F1073-E7C7-4609-C2E6-5526C71B0838}"/>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5BA2EDC8-617B-2656-6E5B-7DEE396AAAA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6">
            <a:extLst>
              <a:ext uri="{FF2B5EF4-FFF2-40B4-BE49-F238E27FC236}">
                <a16:creationId xmlns:a16="http://schemas.microsoft.com/office/drawing/2014/main" id="{8458EDCD-F4ED-8B00-C267-ECE17E4A9D5B}"/>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DE9B297C-D5F8-6E7E-446A-8C39359FE1C2}"/>
              </a:ext>
            </a:extLst>
          </p:cNvPr>
          <p:cNvGrpSpPr/>
          <p:nvPr/>
        </p:nvGrpSpPr>
        <p:grpSpPr>
          <a:xfrm>
            <a:off x="4129580" y="1542591"/>
            <a:ext cx="1692571" cy="1995870"/>
            <a:chOff x="2534022" y="1590989"/>
            <a:chExt cx="1692571" cy="1995870"/>
          </a:xfrm>
        </p:grpSpPr>
        <p:pic>
          <p:nvPicPr>
            <p:cNvPr id="12" name="Picture 11">
              <a:extLst>
                <a:ext uri="{FF2B5EF4-FFF2-40B4-BE49-F238E27FC236}">
                  <a16:creationId xmlns:a16="http://schemas.microsoft.com/office/drawing/2014/main" id="{2D9C98E9-B61C-2175-5D29-346E07C242A9}"/>
                </a:ext>
              </a:extLst>
            </p:cNvPr>
            <p:cNvPicPr>
              <a:picLocks noChangeAspect="1"/>
            </p:cNvPicPr>
            <p:nvPr/>
          </p:nvPicPr>
          <p:blipFill>
            <a:blip r:embed="rId3"/>
            <a:stretch>
              <a:fillRect/>
            </a:stretch>
          </p:blipFill>
          <p:spPr>
            <a:xfrm>
              <a:off x="2840241" y="1590989"/>
              <a:ext cx="1080135" cy="1371600"/>
            </a:xfrm>
            <a:prstGeom prst="rect">
              <a:avLst/>
            </a:prstGeom>
          </p:spPr>
        </p:pic>
        <p:sp>
          <p:nvSpPr>
            <p:cNvPr id="24" name="TextBox 23">
              <a:extLst>
                <a:ext uri="{FF2B5EF4-FFF2-40B4-BE49-F238E27FC236}">
                  <a16:creationId xmlns:a16="http://schemas.microsoft.com/office/drawing/2014/main" id="{4CB15C42-134D-B1D2-6091-B07B4141723A}"/>
                </a:ext>
              </a:extLst>
            </p:cNvPr>
            <p:cNvSpPr txBox="1"/>
            <p:nvPr/>
          </p:nvSpPr>
          <p:spPr>
            <a:xfrm>
              <a:off x="2534022" y="3048250"/>
              <a:ext cx="1692571" cy="538609"/>
            </a:xfrm>
            <a:prstGeom prst="rect">
              <a:avLst/>
            </a:prstGeom>
            <a:noFill/>
          </p:spPr>
          <p:txBody>
            <a:bodyPr wrap="square" rtlCol="0">
              <a:spAutoFit/>
            </a:bodyPr>
            <a:lstStyle/>
            <a:p>
              <a:r>
                <a:rPr lang="en-US" dirty="0">
                  <a:solidFill>
                    <a:srgbClr val="EB6E19"/>
                  </a:solidFill>
                  <a:latin typeface="Consolas" panose="020B0609020204030204" pitchFamily="49" charset="0"/>
                </a:rPr>
                <a:t>   Jackie</a:t>
              </a:r>
            </a:p>
            <a:p>
              <a:r>
                <a:rPr lang="en-US" sz="1100" dirty="0">
                  <a:solidFill>
                    <a:srgbClr val="EB6E19"/>
                  </a:solidFill>
                  <a:latin typeface="Consolas" panose="020B0609020204030204" pitchFamily="49" charset="0"/>
                </a:rPr>
                <a:t>   </a:t>
              </a:r>
            </a:p>
          </p:txBody>
        </p:sp>
      </p:grpSp>
      <p:grpSp>
        <p:nvGrpSpPr>
          <p:cNvPr id="23" name="Group 22">
            <a:extLst>
              <a:ext uri="{FF2B5EF4-FFF2-40B4-BE49-F238E27FC236}">
                <a16:creationId xmlns:a16="http://schemas.microsoft.com/office/drawing/2014/main" id="{5408E9AF-505C-3937-0876-9863ECD5BDDF}"/>
              </a:ext>
            </a:extLst>
          </p:cNvPr>
          <p:cNvGrpSpPr/>
          <p:nvPr/>
        </p:nvGrpSpPr>
        <p:grpSpPr>
          <a:xfrm>
            <a:off x="1043374" y="1590989"/>
            <a:ext cx="1403473" cy="1925598"/>
            <a:chOff x="1043374" y="1590989"/>
            <a:chExt cx="1403473" cy="1925598"/>
          </a:xfrm>
        </p:grpSpPr>
        <p:pic>
          <p:nvPicPr>
            <p:cNvPr id="10" name="Picture 9">
              <a:extLst>
                <a:ext uri="{FF2B5EF4-FFF2-40B4-BE49-F238E27FC236}">
                  <a16:creationId xmlns:a16="http://schemas.microsoft.com/office/drawing/2014/main" id="{133A7346-EA4C-550A-1CD4-EFDD9A82D817}"/>
                </a:ext>
              </a:extLst>
            </p:cNvPr>
            <p:cNvPicPr>
              <a:picLocks noChangeAspect="1"/>
            </p:cNvPicPr>
            <p:nvPr/>
          </p:nvPicPr>
          <p:blipFill>
            <a:blip r:embed="rId4"/>
            <a:srcRect t="20809"/>
            <a:stretch>
              <a:fillRect/>
            </a:stretch>
          </p:blipFill>
          <p:spPr>
            <a:xfrm>
              <a:off x="1158827" y="1590989"/>
              <a:ext cx="1288020" cy="1371600"/>
            </a:xfrm>
            <a:prstGeom prst="rect">
              <a:avLst/>
            </a:prstGeom>
          </p:spPr>
        </p:pic>
        <p:sp>
          <p:nvSpPr>
            <p:cNvPr id="22" name="TextBox 21">
              <a:extLst>
                <a:ext uri="{FF2B5EF4-FFF2-40B4-BE49-F238E27FC236}">
                  <a16:creationId xmlns:a16="http://schemas.microsoft.com/office/drawing/2014/main" id="{651C0EA9-312D-3CAD-E59E-2EA61289834B}"/>
                </a:ext>
              </a:extLst>
            </p:cNvPr>
            <p:cNvSpPr txBox="1"/>
            <p:nvPr/>
          </p:nvSpPr>
          <p:spPr>
            <a:xfrm>
              <a:off x="1043374" y="2962589"/>
              <a:ext cx="1403473" cy="553998"/>
            </a:xfrm>
            <a:prstGeom prst="rect">
              <a:avLst/>
            </a:prstGeom>
            <a:noFill/>
          </p:spPr>
          <p:txBody>
            <a:bodyPr wrap="square" rtlCol="0">
              <a:spAutoFit/>
            </a:bodyPr>
            <a:lstStyle/>
            <a:p>
              <a:r>
                <a:rPr lang="en-US" dirty="0">
                  <a:solidFill>
                    <a:srgbClr val="EB6E19"/>
                  </a:solidFill>
                  <a:latin typeface="Consolas" panose="020B0609020204030204" pitchFamily="49" charset="0"/>
                </a:rPr>
                <a:t> Tavienne</a:t>
              </a:r>
            </a:p>
            <a:p>
              <a:pPr algn="ctr"/>
              <a:r>
                <a:rPr lang="en-US" sz="1200" dirty="0">
                  <a:solidFill>
                    <a:srgbClr val="00B050"/>
                  </a:solidFill>
                  <a:latin typeface="Consolas" panose="020B0609020204030204" pitchFamily="49" charset="0"/>
                </a:rPr>
                <a:t>Teaching Lead   </a:t>
              </a:r>
            </a:p>
          </p:txBody>
        </p:sp>
      </p:grpSp>
      <p:grpSp>
        <p:nvGrpSpPr>
          <p:cNvPr id="30" name="Group 29">
            <a:extLst>
              <a:ext uri="{FF2B5EF4-FFF2-40B4-BE49-F238E27FC236}">
                <a16:creationId xmlns:a16="http://schemas.microsoft.com/office/drawing/2014/main" id="{2F0F88EE-34E0-F593-E9FF-9C5FA0F7DA47}"/>
              </a:ext>
            </a:extLst>
          </p:cNvPr>
          <p:cNvGrpSpPr/>
          <p:nvPr/>
        </p:nvGrpSpPr>
        <p:grpSpPr>
          <a:xfrm>
            <a:off x="7267529" y="1590989"/>
            <a:ext cx="1492525" cy="1789330"/>
            <a:chOff x="559390" y="3641275"/>
            <a:chExt cx="1492525" cy="1789330"/>
          </a:xfrm>
        </p:grpSpPr>
        <p:pic>
          <p:nvPicPr>
            <p:cNvPr id="20" name="Picture 19">
              <a:extLst>
                <a:ext uri="{FF2B5EF4-FFF2-40B4-BE49-F238E27FC236}">
                  <a16:creationId xmlns:a16="http://schemas.microsoft.com/office/drawing/2014/main" id="{8E894A1B-8B47-537E-32D0-230F6D97DE45}"/>
                </a:ext>
              </a:extLst>
            </p:cNvPr>
            <p:cNvPicPr>
              <a:picLocks noChangeAspect="1"/>
            </p:cNvPicPr>
            <p:nvPr/>
          </p:nvPicPr>
          <p:blipFill>
            <a:blip r:embed="rId5"/>
            <a:stretch>
              <a:fillRect/>
            </a:stretch>
          </p:blipFill>
          <p:spPr>
            <a:xfrm>
              <a:off x="559390" y="3641275"/>
              <a:ext cx="1358828" cy="1371600"/>
            </a:xfrm>
            <a:prstGeom prst="rect">
              <a:avLst/>
            </a:prstGeom>
          </p:spPr>
        </p:pic>
        <p:sp>
          <p:nvSpPr>
            <p:cNvPr id="27" name="TextBox 26">
              <a:extLst>
                <a:ext uri="{FF2B5EF4-FFF2-40B4-BE49-F238E27FC236}">
                  <a16:creationId xmlns:a16="http://schemas.microsoft.com/office/drawing/2014/main" id="{F8546368-B2A3-A19D-7237-BDDCC7BF05E2}"/>
                </a:ext>
              </a:extLst>
            </p:cNvPr>
            <p:cNvSpPr txBox="1"/>
            <p:nvPr/>
          </p:nvSpPr>
          <p:spPr>
            <a:xfrm>
              <a:off x="648442" y="4784274"/>
              <a:ext cx="1403473" cy="646331"/>
            </a:xfrm>
            <a:prstGeom prst="rect">
              <a:avLst/>
            </a:prstGeom>
            <a:noFill/>
          </p:spPr>
          <p:txBody>
            <a:bodyPr wrap="square" rtlCol="0">
              <a:spAutoFit/>
            </a:bodyPr>
            <a:lstStyle/>
            <a:p>
              <a:r>
                <a:rPr lang="en-US" dirty="0">
                  <a:solidFill>
                    <a:srgbClr val="EB6E19"/>
                  </a:solidFill>
                  <a:latin typeface="Consolas" panose="020B0609020204030204" pitchFamily="49" charset="0"/>
                </a:rPr>
                <a:t>   Clarissa   </a:t>
              </a:r>
            </a:p>
          </p:txBody>
        </p:sp>
      </p:grpSp>
      <p:grpSp>
        <p:nvGrpSpPr>
          <p:cNvPr id="42" name="Group 41">
            <a:extLst>
              <a:ext uri="{FF2B5EF4-FFF2-40B4-BE49-F238E27FC236}">
                <a16:creationId xmlns:a16="http://schemas.microsoft.com/office/drawing/2014/main" id="{748B6CFE-5A83-7D1B-6F71-2859929AC269}"/>
              </a:ext>
            </a:extLst>
          </p:cNvPr>
          <p:cNvGrpSpPr/>
          <p:nvPr/>
        </p:nvGrpSpPr>
        <p:grpSpPr>
          <a:xfrm>
            <a:off x="8571440" y="1593863"/>
            <a:ext cx="1473065" cy="1779154"/>
            <a:chOff x="4045594" y="3641275"/>
            <a:chExt cx="1473065" cy="1779154"/>
          </a:xfrm>
        </p:grpSpPr>
        <p:pic>
          <p:nvPicPr>
            <p:cNvPr id="3" name="Picture 2">
              <a:extLst>
                <a:ext uri="{FF2B5EF4-FFF2-40B4-BE49-F238E27FC236}">
                  <a16:creationId xmlns:a16="http://schemas.microsoft.com/office/drawing/2014/main" id="{2B8578DA-6F53-4020-271E-8726E5EE79C4}"/>
                </a:ext>
              </a:extLst>
            </p:cNvPr>
            <p:cNvPicPr>
              <a:picLocks noChangeAspect="1"/>
            </p:cNvPicPr>
            <p:nvPr/>
          </p:nvPicPr>
          <p:blipFill>
            <a:blip r:embed="rId6"/>
            <a:stretch>
              <a:fillRect/>
            </a:stretch>
          </p:blipFill>
          <p:spPr>
            <a:xfrm>
              <a:off x="4271055" y="3641275"/>
              <a:ext cx="1247604" cy="1371600"/>
            </a:xfrm>
            <a:prstGeom prst="rect">
              <a:avLst/>
            </a:prstGeom>
          </p:spPr>
        </p:pic>
        <p:sp>
          <p:nvSpPr>
            <p:cNvPr id="31" name="TextBox 30">
              <a:extLst>
                <a:ext uri="{FF2B5EF4-FFF2-40B4-BE49-F238E27FC236}">
                  <a16:creationId xmlns:a16="http://schemas.microsoft.com/office/drawing/2014/main" id="{A974E349-1192-D6E2-FC1A-51508C27BBB3}"/>
                </a:ext>
              </a:extLst>
            </p:cNvPr>
            <p:cNvSpPr txBox="1"/>
            <p:nvPr/>
          </p:nvSpPr>
          <p:spPr>
            <a:xfrm>
              <a:off x="4045594" y="5051097"/>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Adrian   </a:t>
              </a:r>
            </a:p>
          </p:txBody>
        </p:sp>
      </p:grpSp>
      <p:grpSp>
        <p:nvGrpSpPr>
          <p:cNvPr id="43" name="Group 42">
            <a:extLst>
              <a:ext uri="{FF2B5EF4-FFF2-40B4-BE49-F238E27FC236}">
                <a16:creationId xmlns:a16="http://schemas.microsoft.com/office/drawing/2014/main" id="{9DBE7012-EE82-F637-7117-5A8E144C72E8}"/>
              </a:ext>
            </a:extLst>
          </p:cNvPr>
          <p:cNvGrpSpPr/>
          <p:nvPr/>
        </p:nvGrpSpPr>
        <p:grpSpPr>
          <a:xfrm>
            <a:off x="10185938" y="1597729"/>
            <a:ext cx="1403473" cy="1789330"/>
            <a:chOff x="5848183" y="3641275"/>
            <a:chExt cx="1403473" cy="1789330"/>
          </a:xfrm>
        </p:grpSpPr>
        <p:pic>
          <p:nvPicPr>
            <p:cNvPr id="5" name="Picture 4">
              <a:extLst>
                <a:ext uri="{FF2B5EF4-FFF2-40B4-BE49-F238E27FC236}">
                  <a16:creationId xmlns:a16="http://schemas.microsoft.com/office/drawing/2014/main" id="{671E018C-81B7-C7A1-769F-314B7724B656}"/>
                </a:ext>
              </a:extLst>
            </p:cNvPr>
            <p:cNvPicPr>
              <a:picLocks noChangeAspect="1"/>
            </p:cNvPicPr>
            <p:nvPr/>
          </p:nvPicPr>
          <p:blipFill>
            <a:blip r:embed="rId7"/>
            <a:stretch>
              <a:fillRect/>
            </a:stretch>
          </p:blipFill>
          <p:spPr>
            <a:xfrm>
              <a:off x="5960372" y="3641275"/>
              <a:ext cx="1172954" cy="1371600"/>
            </a:xfrm>
            <a:prstGeom prst="rect">
              <a:avLst/>
            </a:prstGeom>
          </p:spPr>
        </p:pic>
        <p:sp>
          <p:nvSpPr>
            <p:cNvPr id="32" name="TextBox 31">
              <a:extLst>
                <a:ext uri="{FF2B5EF4-FFF2-40B4-BE49-F238E27FC236}">
                  <a16:creationId xmlns:a16="http://schemas.microsoft.com/office/drawing/2014/main" id="{55204F47-754C-40CA-3DA5-A32D0C64B2D0}"/>
                </a:ext>
              </a:extLst>
            </p:cNvPr>
            <p:cNvSpPr txBox="1"/>
            <p:nvPr/>
          </p:nvSpPr>
          <p:spPr>
            <a:xfrm>
              <a:off x="5848183" y="5061273"/>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Cole   </a:t>
              </a:r>
            </a:p>
          </p:txBody>
        </p:sp>
      </p:grpSp>
      <p:pic>
        <p:nvPicPr>
          <p:cNvPr id="16" name="Picture 15">
            <a:extLst>
              <a:ext uri="{FF2B5EF4-FFF2-40B4-BE49-F238E27FC236}">
                <a16:creationId xmlns:a16="http://schemas.microsoft.com/office/drawing/2014/main" id="{AD01578E-152D-AAEF-9F62-630CCD983ECA}"/>
              </a:ext>
            </a:extLst>
          </p:cNvPr>
          <p:cNvPicPr>
            <a:picLocks noChangeAspect="1"/>
          </p:cNvPicPr>
          <p:nvPr/>
        </p:nvPicPr>
        <p:blipFill>
          <a:blip r:embed="rId8"/>
          <a:srcRect l="18942" t="38906" r="24891" b="4256"/>
          <a:stretch>
            <a:fillRect/>
          </a:stretch>
        </p:blipFill>
        <p:spPr>
          <a:xfrm flipH="1">
            <a:off x="10454528" y="3663333"/>
            <a:ext cx="1016553" cy="1371600"/>
          </a:xfrm>
          <a:prstGeom prst="rect">
            <a:avLst/>
          </a:prstGeom>
        </p:spPr>
      </p:pic>
      <p:pic>
        <p:nvPicPr>
          <p:cNvPr id="11" name="Picture 10">
            <a:extLst>
              <a:ext uri="{FF2B5EF4-FFF2-40B4-BE49-F238E27FC236}">
                <a16:creationId xmlns:a16="http://schemas.microsoft.com/office/drawing/2014/main" id="{2AD49B12-A27D-9461-FE2A-99B8500DCD4A}"/>
              </a:ext>
            </a:extLst>
          </p:cNvPr>
          <p:cNvPicPr>
            <a:picLocks noChangeAspect="1"/>
          </p:cNvPicPr>
          <p:nvPr/>
        </p:nvPicPr>
        <p:blipFill>
          <a:blip r:embed="rId9"/>
          <a:stretch>
            <a:fillRect/>
          </a:stretch>
        </p:blipFill>
        <p:spPr>
          <a:xfrm>
            <a:off x="3092448" y="1542591"/>
            <a:ext cx="1028324" cy="1371600"/>
          </a:xfrm>
          <a:prstGeom prst="rect">
            <a:avLst/>
          </a:prstGeom>
        </p:spPr>
      </p:pic>
      <p:sp>
        <p:nvSpPr>
          <p:cNvPr id="36" name="TextBox 35">
            <a:extLst>
              <a:ext uri="{FF2B5EF4-FFF2-40B4-BE49-F238E27FC236}">
                <a16:creationId xmlns:a16="http://schemas.microsoft.com/office/drawing/2014/main" id="{365B2497-E2E6-E119-3EFA-560A45D80A68}"/>
              </a:ext>
            </a:extLst>
          </p:cNvPr>
          <p:cNvSpPr txBox="1"/>
          <p:nvPr/>
        </p:nvSpPr>
        <p:spPr>
          <a:xfrm>
            <a:off x="2832615" y="2952413"/>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Ananya   </a:t>
            </a:r>
          </a:p>
        </p:txBody>
      </p:sp>
      <p:grpSp>
        <p:nvGrpSpPr>
          <p:cNvPr id="49" name="Group 48">
            <a:extLst>
              <a:ext uri="{FF2B5EF4-FFF2-40B4-BE49-F238E27FC236}">
                <a16:creationId xmlns:a16="http://schemas.microsoft.com/office/drawing/2014/main" id="{D8438F51-55DA-C462-39B7-187B68873093}"/>
              </a:ext>
            </a:extLst>
          </p:cNvPr>
          <p:cNvGrpSpPr/>
          <p:nvPr/>
        </p:nvGrpSpPr>
        <p:grpSpPr>
          <a:xfrm>
            <a:off x="5738636" y="1580006"/>
            <a:ext cx="1466183" cy="1776051"/>
            <a:chOff x="5738636" y="1580006"/>
            <a:chExt cx="1466183" cy="1776051"/>
          </a:xfrm>
        </p:grpSpPr>
        <p:pic>
          <p:nvPicPr>
            <p:cNvPr id="47" name="Picture 46">
              <a:extLst>
                <a:ext uri="{FF2B5EF4-FFF2-40B4-BE49-F238E27FC236}">
                  <a16:creationId xmlns:a16="http://schemas.microsoft.com/office/drawing/2014/main" id="{C4F3CAF2-2924-DE66-8A17-E2D7E773FC32}"/>
                </a:ext>
              </a:extLst>
            </p:cNvPr>
            <p:cNvPicPr>
              <a:picLocks noChangeAspect="1"/>
            </p:cNvPicPr>
            <p:nvPr/>
          </p:nvPicPr>
          <p:blipFill>
            <a:blip r:embed="rId10"/>
            <a:srcRect l="10670" t="25505" r="10239" b="35947"/>
            <a:stretch>
              <a:fillRect/>
            </a:stretch>
          </p:blipFill>
          <p:spPr>
            <a:xfrm>
              <a:off x="5738636" y="1580006"/>
              <a:ext cx="1298374" cy="1371600"/>
            </a:xfrm>
            <a:prstGeom prst="rect">
              <a:avLst/>
            </a:prstGeom>
          </p:spPr>
        </p:pic>
        <p:sp>
          <p:nvSpPr>
            <p:cNvPr id="48" name="TextBox 47">
              <a:extLst>
                <a:ext uri="{FF2B5EF4-FFF2-40B4-BE49-F238E27FC236}">
                  <a16:creationId xmlns:a16="http://schemas.microsoft.com/office/drawing/2014/main" id="{1A9B4AB2-E586-B75D-ABB0-9C7E54F52BE4}"/>
                </a:ext>
              </a:extLst>
            </p:cNvPr>
            <p:cNvSpPr txBox="1"/>
            <p:nvPr/>
          </p:nvSpPr>
          <p:spPr>
            <a:xfrm>
              <a:off x="5801346" y="2709726"/>
              <a:ext cx="1403473" cy="646331"/>
            </a:xfrm>
            <a:prstGeom prst="rect">
              <a:avLst/>
            </a:prstGeom>
            <a:noFill/>
          </p:spPr>
          <p:txBody>
            <a:bodyPr wrap="square" rtlCol="0">
              <a:spAutoFit/>
            </a:bodyPr>
            <a:lstStyle/>
            <a:p>
              <a:r>
                <a:rPr lang="en-US" dirty="0">
                  <a:solidFill>
                    <a:srgbClr val="EB6E19"/>
                  </a:solidFill>
                  <a:latin typeface="Consolas" panose="020B0609020204030204" pitchFamily="49" charset="0"/>
                </a:rPr>
                <a:t>   Sampada   </a:t>
              </a:r>
            </a:p>
          </p:txBody>
        </p:sp>
      </p:grpSp>
      <p:pic>
        <p:nvPicPr>
          <p:cNvPr id="4" name="Picture 3">
            <a:extLst>
              <a:ext uri="{FF2B5EF4-FFF2-40B4-BE49-F238E27FC236}">
                <a16:creationId xmlns:a16="http://schemas.microsoft.com/office/drawing/2014/main" id="{4DF94D27-5F5E-7C2F-CE57-2889082CA27D}"/>
              </a:ext>
            </a:extLst>
          </p:cNvPr>
          <p:cNvPicPr>
            <a:picLocks noChangeAspect="1"/>
          </p:cNvPicPr>
          <p:nvPr/>
        </p:nvPicPr>
        <p:blipFill>
          <a:blip r:embed="rId11"/>
          <a:stretch>
            <a:fillRect/>
          </a:stretch>
        </p:blipFill>
        <p:spPr>
          <a:xfrm>
            <a:off x="2365762" y="3663333"/>
            <a:ext cx="1097280" cy="1371600"/>
          </a:xfrm>
          <a:prstGeom prst="rect">
            <a:avLst/>
          </a:prstGeom>
        </p:spPr>
      </p:pic>
      <p:pic>
        <p:nvPicPr>
          <p:cNvPr id="6" name="Picture 5">
            <a:extLst>
              <a:ext uri="{FF2B5EF4-FFF2-40B4-BE49-F238E27FC236}">
                <a16:creationId xmlns:a16="http://schemas.microsoft.com/office/drawing/2014/main" id="{5595C8A7-59D5-9CE1-CCB8-76BA6B95E852}"/>
              </a:ext>
            </a:extLst>
          </p:cNvPr>
          <p:cNvPicPr>
            <a:picLocks noChangeAspect="1"/>
          </p:cNvPicPr>
          <p:nvPr/>
        </p:nvPicPr>
        <p:blipFill>
          <a:blip r:embed="rId12"/>
          <a:stretch>
            <a:fillRect/>
          </a:stretch>
        </p:blipFill>
        <p:spPr>
          <a:xfrm>
            <a:off x="4063154" y="3663333"/>
            <a:ext cx="1028700" cy="1371600"/>
          </a:xfrm>
          <a:prstGeom prst="rect">
            <a:avLst/>
          </a:prstGeom>
        </p:spPr>
      </p:pic>
      <p:pic>
        <p:nvPicPr>
          <p:cNvPr id="7" name="Picture 6">
            <a:extLst>
              <a:ext uri="{FF2B5EF4-FFF2-40B4-BE49-F238E27FC236}">
                <a16:creationId xmlns:a16="http://schemas.microsoft.com/office/drawing/2014/main" id="{0059AEB5-2216-FF97-E8F5-FF08C1B4CB58}"/>
              </a:ext>
            </a:extLst>
          </p:cNvPr>
          <p:cNvPicPr>
            <a:picLocks noChangeAspect="1"/>
          </p:cNvPicPr>
          <p:nvPr/>
        </p:nvPicPr>
        <p:blipFill>
          <a:blip r:embed="rId13"/>
          <a:stretch>
            <a:fillRect/>
          </a:stretch>
        </p:blipFill>
        <p:spPr>
          <a:xfrm>
            <a:off x="7320778" y="3663333"/>
            <a:ext cx="1028700" cy="1371600"/>
          </a:xfrm>
          <a:prstGeom prst="rect">
            <a:avLst/>
          </a:prstGeom>
        </p:spPr>
      </p:pic>
      <p:pic>
        <p:nvPicPr>
          <p:cNvPr id="14" name="Picture 13">
            <a:extLst>
              <a:ext uri="{FF2B5EF4-FFF2-40B4-BE49-F238E27FC236}">
                <a16:creationId xmlns:a16="http://schemas.microsoft.com/office/drawing/2014/main" id="{32FFBC3F-4722-8ED5-2ED1-B67A2C934E31}"/>
              </a:ext>
            </a:extLst>
          </p:cNvPr>
          <p:cNvPicPr>
            <a:picLocks noChangeAspect="1"/>
          </p:cNvPicPr>
          <p:nvPr/>
        </p:nvPicPr>
        <p:blipFill>
          <a:blip r:embed="rId14"/>
          <a:stretch>
            <a:fillRect/>
          </a:stretch>
        </p:blipFill>
        <p:spPr>
          <a:xfrm>
            <a:off x="5691966" y="3663333"/>
            <a:ext cx="1028700" cy="1371600"/>
          </a:xfrm>
          <a:prstGeom prst="rect">
            <a:avLst/>
          </a:prstGeom>
        </p:spPr>
      </p:pic>
      <p:pic>
        <p:nvPicPr>
          <p:cNvPr id="15" name="Picture 14">
            <a:extLst>
              <a:ext uri="{FF2B5EF4-FFF2-40B4-BE49-F238E27FC236}">
                <a16:creationId xmlns:a16="http://schemas.microsoft.com/office/drawing/2014/main" id="{3DF5BB3D-ECDC-7A95-20DC-B3CC7018670E}"/>
              </a:ext>
            </a:extLst>
          </p:cNvPr>
          <p:cNvPicPr>
            <a:picLocks noChangeAspect="1"/>
          </p:cNvPicPr>
          <p:nvPr/>
        </p:nvPicPr>
        <p:blipFill>
          <a:blip r:embed="rId15"/>
          <a:stretch>
            <a:fillRect/>
          </a:stretch>
        </p:blipFill>
        <p:spPr>
          <a:xfrm>
            <a:off x="8949590" y="3663333"/>
            <a:ext cx="1028700" cy="1371600"/>
          </a:xfrm>
          <a:prstGeom prst="rect">
            <a:avLst/>
          </a:prstGeom>
        </p:spPr>
      </p:pic>
      <p:sp>
        <p:nvSpPr>
          <p:cNvPr id="17" name="TextBox 16">
            <a:extLst>
              <a:ext uri="{FF2B5EF4-FFF2-40B4-BE49-F238E27FC236}">
                <a16:creationId xmlns:a16="http://schemas.microsoft.com/office/drawing/2014/main" id="{BF69061B-9404-E5EE-F9F9-55BF43867F93}"/>
              </a:ext>
            </a:extLst>
          </p:cNvPr>
          <p:cNvSpPr txBox="1"/>
          <p:nvPr/>
        </p:nvSpPr>
        <p:spPr>
          <a:xfrm>
            <a:off x="2110816" y="509338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Manav   </a:t>
            </a:r>
          </a:p>
        </p:txBody>
      </p:sp>
      <p:sp>
        <p:nvSpPr>
          <p:cNvPr id="19" name="TextBox 18">
            <a:extLst>
              <a:ext uri="{FF2B5EF4-FFF2-40B4-BE49-F238E27FC236}">
                <a16:creationId xmlns:a16="http://schemas.microsoft.com/office/drawing/2014/main" id="{3E310B28-EEA0-31A8-8508-CC727DFBAC7F}"/>
              </a:ext>
            </a:extLst>
          </p:cNvPr>
          <p:cNvSpPr txBox="1"/>
          <p:nvPr/>
        </p:nvSpPr>
        <p:spPr>
          <a:xfrm>
            <a:off x="3857350" y="5096783"/>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Emma   </a:t>
            </a:r>
          </a:p>
        </p:txBody>
      </p:sp>
      <p:sp>
        <p:nvSpPr>
          <p:cNvPr id="21" name="TextBox 20">
            <a:extLst>
              <a:ext uri="{FF2B5EF4-FFF2-40B4-BE49-F238E27FC236}">
                <a16:creationId xmlns:a16="http://schemas.microsoft.com/office/drawing/2014/main" id="{EFCB407D-582B-2E1C-893A-C6B5CB12CA44}"/>
              </a:ext>
            </a:extLst>
          </p:cNvPr>
          <p:cNvSpPr txBox="1"/>
          <p:nvPr/>
        </p:nvSpPr>
        <p:spPr>
          <a:xfrm>
            <a:off x="5412832" y="5093328"/>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Dogan   </a:t>
            </a:r>
          </a:p>
        </p:txBody>
      </p:sp>
      <p:sp>
        <p:nvSpPr>
          <p:cNvPr id="35" name="TextBox 34">
            <a:extLst>
              <a:ext uri="{FF2B5EF4-FFF2-40B4-BE49-F238E27FC236}">
                <a16:creationId xmlns:a16="http://schemas.microsoft.com/office/drawing/2014/main" id="{01D15681-C7D8-C8A0-2921-811BEDBF3EDC}"/>
              </a:ext>
            </a:extLst>
          </p:cNvPr>
          <p:cNvSpPr txBox="1"/>
          <p:nvPr/>
        </p:nvSpPr>
        <p:spPr>
          <a:xfrm>
            <a:off x="7040232" y="5093328"/>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Josh   </a:t>
            </a:r>
          </a:p>
        </p:txBody>
      </p:sp>
      <p:sp>
        <p:nvSpPr>
          <p:cNvPr id="39" name="TextBox 38">
            <a:extLst>
              <a:ext uri="{FF2B5EF4-FFF2-40B4-BE49-F238E27FC236}">
                <a16:creationId xmlns:a16="http://schemas.microsoft.com/office/drawing/2014/main" id="{68039B58-B42C-1964-E4B9-60EBD0D7CC2C}"/>
              </a:ext>
            </a:extLst>
          </p:cNvPr>
          <p:cNvSpPr txBox="1"/>
          <p:nvPr/>
        </p:nvSpPr>
        <p:spPr>
          <a:xfrm>
            <a:off x="8782465" y="5100410"/>
            <a:ext cx="1403473" cy="369332"/>
          </a:xfrm>
          <a:prstGeom prst="rect">
            <a:avLst/>
          </a:prstGeom>
          <a:noFill/>
        </p:spPr>
        <p:txBody>
          <a:bodyPr wrap="square" rtlCol="0">
            <a:spAutoFit/>
          </a:bodyPr>
          <a:lstStyle/>
          <a:p>
            <a:r>
              <a:rPr lang="en-US" dirty="0" err="1">
                <a:solidFill>
                  <a:srgbClr val="EB6E19"/>
                </a:solidFill>
                <a:latin typeface="Consolas" panose="020B0609020204030204" pitchFamily="49" charset="0"/>
              </a:rPr>
              <a:t>Shahaddin</a:t>
            </a:r>
            <a:r>
              <a:rPr lang="en-US" dirty="0">
                <a:solidFill>
                  <a:srgbClr val="EB6E19"/>
                </a:solidFill>
                <a:latin typeface="Consolas" panose="020B0609020204030204" pitchFamily="49" charset="0"/>
              </a:rPr>
              <a:t>   </a:t>
            </a:r>
          </a:p>
        </p:txBody>
      </p:sp>
      <p:sp>
        <p:nvSpPr>
          <p:cNvPr id="40" name="TextBox 39">
            <a:extLst>
              <a:ext uri="{FF2B5EF4-FFF2-40B4-BE49-F238E27FC236}">
                <a16:creationId xmlns:a16="http://schemas.microsoft.com/office/drawing/2014/main" id="{0772F15A-BF19-9860-FAEB-A1D34D8704FC}"/>
              </a:ext>
            </a:extLst>
          </p:cNvPr>
          <p:cNvSpPr txBox="1"/>
          <p:nvPr/>
        </p:nvSpPr>
        <p:spPr>
          <a:xfrm>
            <a:off x="10096354" y="5093328"/>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Ananya   </a:t>
            </a:r>
          </a:p>
        </p:txBody>
      </p:sp>
      <p:sp>
        <p:nvSpPr>
          <p:cNvPr id="41" name="TextBox 40">
            <a:extLst>
              <a:ext uri="{FF2B5EF4-FFF2-40B4-BE49-F238E27FC236}">
                <a16:creationId xmlns:a16="http://schemas.microsoft.com/office/drawing/2014/main" id="{2DEE1A60-F1B9-8437-8BFA-709A23924FC9}"/>
              </a:ext>
            </a:extLst>
          </p:cNvPr>
          <p:cNvSpPr txBox="1"/>
          <p:nvPr/>
        </p:nvSpPr>
        <p:spPr>
          <a:xfrm>
            <a:off x="4215746" y="5947499"/>
            <a:ext cx="4222224"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Paul, Max, Nikhil, Chase   </a:t>
            </a:r>
          </a:p>
        </p:txBody>
      </p:sp>
    </p:spTree>
    <p:extLst>
      <p:ext uri="{BB962C8B-B14F-4D97-AF65-F5344CB8AC3E}">
        <p14:creationId xmlns:p14="http://schemas.microsoft.com/office/powerpoint/2010/main" val="2369051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Acknowledgements</a:t>
            </a:r>
            <a:endParaRPr lang="en-US" dirty="0">
              <a:solidFill>
                <a:schemeClr val="bg1"/>
              </a:solidFill>
              <a:latin typeface="Gotham Bold" pitchFamily="50" charset="0"/>
            </a:endParaRPr>
          </a:p>
        </p:txBody>
      </p:sp>
      <p:grpSp>
        <p:nvGrpSpPr>
          <p:cNvPr id="4" name="Group 3">
            <a:extLst>
              <a:ext uri="{FF2B5EF4-FFF2-40B4-BE49-F238E27FC236}">
                <a16:creationId xmlns:a16="http://schemas.microsoft.com/office/drawing/2014/main" id="{FA0B7469-BBCF-4B36-9B5F-0A47585D688F}"/>
              </a:ext>
            </a:extLst>
          </p:cNvPr>
          <p:cNvGrpSpPr/>
          <p:nvPr/>
        </p:nvGrpSpPr>
        <p:grpSpPr>
          <a:xfrm>
            <a:off x="2706679" y="2172620"/>
            <a:ext cx="8077586" cy="4165374"/>
            <a:chOff x="1132402" y="2200901"/>
            <a:chExt cx="8077586" cy="4165374"/>
          </a:xfrm>
        </p:grpSpPr>
        <p:pic>
          <p:nvPicPr>
            <p:cNvPr id="2050" name="Picture 2" descr="Cheryl Resch">
              <a:extLst>
                <a:ext uri="{FF2B5EF4-FFF2-40B4-BE49-F238E27FC236}">
                  <a16:creationId xmlns:a16="http://schemas.microsoft.com/office/drawing/2014/main" id="{18A4FF98-E323-4405-A228-252EC9F80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02" y="2282351"/>
              <a:ext cx="1262818" cy="1683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F88A49-B5E6-43E6-A372-28A0409B913E}"/>
                </a:ext>
              </a:extLst>
            </p:cNvPr>
            <p:cNvSpPr/>
            <p:nvPr/>
          </p:nvSpPr>
          <p:spPr>
            <a:xfrm>
              <a:off x="2749685" y="2200901"/>
              <a:ext cx="6460303" cy="1846659"/>
            </a:xfrm>
            <a:prstGeom prst="rect">
              <a:avLst/>
            </a:prstGeom>
          </p:spPr>
          <p:txBody>
            <a:bodyPr wrap="square">
              <a:spAutoFit/>
            </a:bodyPr>
            <a:lstStyle/>
            <a:p>
              <a:r>
                <a:rPr lang="en-US" sz="2800" dirty="0">
                  <a:solidFill>
                    <a:srgbClr val="0079D4"/>
                  </a:solidFill>
                </a:rPr>
                <a:t>Cheryl Resch</a:t>
              </a:r>
            </a:p>
            <a:p>
              <a:r>
                <a:rPr lang="en-US" sz="2800" dirty="0">
                  <a:solidFill>
                    <a:schemeClr val="bg1"/>
                  </a:solidFill>
                </a:rPr>
                <a:t>Lecturer,</a:t>
              </a:r>
            </a:p>
            <a:p>
              <a:r>
                <a:rPr lang="en-US" sz="2800" dirty="0">
                  <a:solidFill>
                    <a:schemeClr val="bg1"/>
                  </a:solidFill>
                </a:rPr>
                <a:t>Dept. of Engineering Education,</a:t>
              </a:r>
            </a:p>
            <a:p>
              <a:r>
                <a:rPr lang="en-US" sz="2800" dirty="0">
                  <a:solidFill>
                    <a:schemeClr val="bg1"/>
                  </a:solidFill>
                </a:rPr>
                <a:t>University of Florida</a:t>
              </a:r>
            </a:p>
          </p:txBody>
        </p:sp>
        <p:sp>
          <p:nvSpPr>
            <p:cNvPr id="6" name="Rectangle 5">
              <a:extLst>
                <a:ext uri="{FF2B5EF4-FFF2-40B4-BE49-F238E27FC236}">
                  <a16:creationId xmlns:a16="http://schemas.microsoft.com/office/drawing/2014/main" id="{99E3DB58-0B8C-410B-9846-7A1C5F580394}"/>
                </a:ext>
              </a:extLst>
            </p:cNvPr>
            <p:cNvSpPr/>
            <p:nvPr/>
          </p:nvSpPr>
          <p:spPr>
            <a:xfrm>
              <a:off x="2749687" y="4550393"/>
              <a:ext cx="6205778" cy="1815882"/>
            </a:xfrm>
            <a:prstGeom prst="rect">
              <a:avLst/>
            </a:prstGeom>
          </p:spPr>
          <p:txBody>
            <a:bodyPr wrap="square" anchor="ctr">
              <a:spAutoFit/>
            </a:bodyPr>
            <a:lstStyle/>
            <a:p>
              <a:r>
                <a:rPr lang="en-US" sz="2800" dirty="0">
                  <a:solidFill>
                    <a:srgbClr val="0079D4"/>
                  </a:solidFill>
                </a:rPr>
                <a:t>Lisha Zhou</a:t>
              </a:r>
            </a:p>
            <a:p>
              <a:r>
                <a:rPr lang="en-US" sz="2800" dirty="0">
                  <a:solidFill>
                    <a:schemeClr val="bg1"/>
                  </a:solidFill>
                </a:rPr>
                <a:t>Lecturer,</a:t>
              </a:r>
            </a:p>
            <a:p>
              <a:r>
                <a:rPr lang="en-US" sz="2800" dirty="0">
                  <a:solidFill>
                    <a:schemeClr val="bg1"/>
                  </a:solidFill>
                </a:rPr>
                <a:t>Dept. of Engineering Education,</a:t>
              </a:r>
            </a:p>
            <a:p>
              <a:r>
                <a:rPr lang="en-US" sz="2800" dirty="0">
                  <a:solidFill>
                    <a:schemeClr val="bg1"/>
                  </a:solidFill>
                </a:rPr>
                <a:t>University of Florida</a:t>
              </a:r>
            </a:p>
          </p:txBody>
        </p:sp>
        <p:pic>
          <p:nvPicPr>
            <p:cNvPr id="2052" name="Picture 4" descr="Lisha Zhou">
              <a:extLst>
                <a:ext uri="{FF2B5EF4-FFF2-40B4-BE49-F238E27FC236}">
                  <a16:creationId xmlns:a16="http://schemas.microsoft.com/office/drawing/2014/main" id="{5C449ED2-5F8B-4B2E-9015-BA3C150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02" y="4580267"/>
              <a:ext cx="1317101" cy="17561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ED51FF9-A10C-C338-93C8-EAB11A332CE3}"/>
              </a:ext>
            </a:extLst>
          </p:cNvPr>
          <p:cNvSpPr>
            <a:spLocks noGrp="1"/>
          </p:cNvSpPr>
          <p:nvPr>
            <p:ph type="sldNum" sz="quarter" idx="12"/>
          </p:nvPr>
        </p:nvSpPr>
        <p:spPr/>
        <p:txBody>
          <a:bodyPr/>
          <a:lstStyle/>
          <a:p>
            <a:fld id="{017C28E0-2F8B-4999-AEA2-B3AA3AE8994F}" type="slidenum">
              <a:rPr lang="en-US" smtClean="0"/>
              <a:t>30</a:t>
            </a:fld>
            <a:endParaRPr lang="en-US"/>
          </a:p>
        </p:txBody>
      </p:sp>
      <p:grpSp>
        <p:nvGrpSpPr>
          <p:cNvPr id="9" name="Group 8">
            <a:extLst>
              <a:ext uri="{FF2B5EF4-FFF2-40B4-BE49-F238E27FC236}">
                <a16:creationId xmlns:a16="http://schemas.microsoft.com/office/drawing/2014/main" id="{73A6A029-EB6B-D2FE-03DE-881EC90B6FA7}"/>
              </a:ext>
            </a:extLst>
          </p:cNvPr>
          <p:cNvGrpSpPr/>
          <p:nvPr/>
        </p:nvGrpSpPr>
        <p:grpSpPr>
          <a:xfrm>
            <a:off x="11317255" y="5989103"/>
            <a:ext cx="841781" cy="748032"/>
            <a:chOff x="11337354" y="6025684"/>
            <a:chExt cx="841781" cy="748032"/>
          </a:xfrm>
        </p:grpSpPr>
        <p:pic>
          <p:nvPicPr>
            <p:cNvPr id="10" name="Picture 9">
              <a:extLst>
                <a:ext uri="{FF2B5EF4-FFF2-40B4-BE49-F238E27FC236}">
                  <a16:creationId xmlns:a16="http://schemas.microsoft.com/office/drawing/2014/main" id="{BFA7D5B6-E473-3DDE-7C3E-9E33151B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D149C5DE-3ACA-C30E-26F0-1E41711BD907}"/>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958656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References</a:t>
            </a:r>
            <a:endParaRPr lang="en-US" dirty="0">
              <a:solidFill>
                <a:schemeClr val="bg1"/>
              </a:solidFill>
              <a:latin typeface="Gotham Bold" pitchFamily="50" charset="0"/>
            </a:endParaRPr>
          </a:p>
        </p:txBody>
      </p:sp>
      <p:sp>
        <p:nvSpPr>
          <p:cNvPr id="5" name="TextBox 4">
            <a:extLst>
              <a:ext uri="{FF2B5EF4-FFF2-40B4-BE49-F238E27FC236}">
                <a16:creationId xmlns:a16="http://schemas.microsoft.com/office/drawing/2014/main" id="{BE6FE7F5-88BB-4195-8DCD-BDBD70E1373C}"/>
              </a:ext>
            </a:extLst>
          </p:cNvPr>
          <p:cNvSpPr txBox="1"/>
          <p:nvPr/>
        </p:nvSpPr>
        <p:spPr>
          <a:xfrm>
            <a:off x="1293043" y="2075792"/>
            <a:ext cx="9605913" cy="493981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alibri" panose="020F0502020204030204" pitchFamily="34" charset="0"/>
                <a:cs typeface="Calibri" panose="020F0502020204030204" pitchFamily="34" charset="0"/>
              </a:rPr>
              <a:t>Books/Notes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Dr. Sartaj </a:t>
            </a:r>
            <a:r>
              <a:rPr lang="en-US" dirty="0" err="1">
                <a:solidFill>
                  <a:srgbClr val="1D9E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Sahni</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Dr. James Aspen</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chemeClr val="bg1"/>
                </a:solidFill>
                <a:latin typeface="Calibri" panose="020F0502020204030204" pitchFamily="34" charset="0"/>
                <a:cs typeface="Calibri" panose="020F0502020204030204" pitchFamily="34" charset="0"/>
              </a:rPr>
              <a:t>Dr. Mark Weiss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Dr. Clifford Shaffer</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OpenDSA</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Dr. Cathy Hughes</a:t>
            </a:r>
            <a:endParaRPr lang="en-US" dirty="0">
              <a:solidFill>
                <a:srgbClr val="1D9EFF"/>
              </a:solidFill>
              <a:latin typeface="Calibri" panose="020F0502020204030204" pitchFamily="34" charset="0"/>
              <a:cs typeface="Calibri" panose="020F0502020204030204" pitchFamily="34" charset="0"/>
            </a:endParaRPr>
          </a:p>
          <a:p>
            <a:pPr marL="285750" indent="-285750">
              <a:lnSpc>
                <a:spcPct val="150000"/>
              </a:lnSpc>
              <a:buClr>
                <a:schemeClr val="bg1"/>
              </a:buClr>
              <a:buFont typeface="Wingdings" panose="05000000000000000000" pitchFamily="2" charset="2"/>
              <a:buChar char="§"/>
            </a:pPr>
            <a:r>
              <a:rPr lang="en-US" dirty="0">
                <a:solidFill>
                  <a:schemeClr val="bg1"/>
                </a:solidFill>
                <a:latin typeface="Calibri" panose="020F0502020204030204" pitchFamily="34" charset="0"/>
                <a:cs typeface="Calibri" panose="020F0502020204030204" pitchFamily="34" charset="0"/>
              </a:rPr>
              <a:t>Videos Authority</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Dr. Josh Hug </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MIT OCW 6.006</a:t>
            </a:r>
            <a:r>
              <a:rPr lang="en-US" dirty="0">
                <a:solidFill>
                  <a:schemeClr val="bg1"/>
                </a:solidFill>
                <a:latin typeface="Calibri" panose="020F0502020204030204" pitchFamily="34" charset="0"/>
                <a:cs typeface="Calibri" panose="020F0502020204030204" pitchFamily="34" charset="0"/>
              </a:rPr>
              <a:t>: Dr. Erik </a:t>
            </a:r>
            <a:r>
              <a:rPr lang="en-US" dirty="0" err="1">
                <a:solidFill>
                  <a:schemeClr val="bg1"/>
                </a:solidFill>
                <a:latin typeface="Calibri" panose="020F0502020204030204" pitchFamily="34" charset="0"/>
                <a:cs typeface="Calibri" panose="020F0502020204030204" pitchFamily="34" charset="0"/>
              </a:rPr>
              <a:t>Demaine</a:t>
            </a:r>
            <a:r>
              <a:rPr lang="en-US" dirty="0">
                <a:solidFill>
                  <a:schemeClr val="bg1"/>
                </a:solidFill>
                <a:latin typeface="Calibri" panose="020F0502020204030204" pitchFamily="34" charset="0"/>
                <a:cs typeface="Calibri" panose="020F0502020204030204" pitchFamily="34" charset="0"/>
              </a:rPr>
              <a:t> and Dr. Srini Devadas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Dr. Robert Sedgewick</a:t>
            </a:r>
            <a:endParaRPr lang="en-US" dirty="0">
              <a:solidFill>
                <a:srgbClr val="1D9EFF"/>
              </a:solidFill>
              <a:latin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
            </a:pPr>
            <a:endParaRPr lang="en-US" dirty="0">
              <a:solidFill>
                <a:schemeClr val="bg1"/>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0889CC17-1303-4CF7-96C9-B1E4149E819B}"/>
              </a:ext>
            </a:extLst>
          </p:cNvPr>
          <p:cNvSpPr/>
          <p:nvPr/>
        </p:nvSpPr>
        <p:spPr>
          <a:xfrm>
            <a:off x="7617448" y="2075792"/>
            <a:ext cx="6096000" cy="3554819"/>
          </a:xfrm>
          <a:prstGeom prst="rect">
            <a:avLst/>
          </a:prstGeom>
        </p:spPr>
        <p:txBody>
          <a:bodyPr>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rPr>
              <a:t>Videos </a:t>
            </a:r>
            <a:r>
              <a:rPr lang="en-US" dirty="0" err="1">
                <a:solidFill>
                  <a:schemeClr val="bg1"/>
                </a:solidFill>
              </a:rPr>
              <a:t>Youtube</a:t>
            </a:r>
            <a:endParaRPr lang="en-US" dirty="0">
              <a:solidFill>
                <a:schemeClr val="bg1"/>
              </a:solidFill>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hlinkClick r:id="rId11">
                  <a:extLst>
                    <a:ext uri="{A12FA001-AC4F-418D-AE19-62706E023703}">
                      <ahyp:hlinkClr xmlns:ahyp="http://schemas.microsoft.com/office/drawing/2018/hyperlinkcolor" val="tx"/>
                    </a:ext>
                  </a:extLst>
                </a:hlinkClick>
              </a:rPr>
              <a:t>HackerRank</a:t>
            </a:r>
            <a:r>
              <a:rPr lang="en-US" dirty="0">
                <a:solidFill>
                  <a:srgbClr val="1D9EFF"/>
                </a:solidFill>
                <a:hlinkClick r:id="rId11">
                  <a:extLst>
                    <a:ext uri="{A12FA001-AC4F-418D-AE19-62706E023703}">
                      <ahyp:hlinkClr xmlns:ahyp="http://schemas.microsoft.com/office/drawing/2018/hyperlinkcolor" val="tx"/>
                    </a:ext>
                  </a:extLst>
                </a:hlinkClick>
              </a:rPr>
              <a:t>: Data Structures</a:t>
            </a:r>
            <a:endParaRPr lang="en-US" dirty="0">
              <a:solidFill>
                <a:srgbClr val="1D9EFF"/>
              </a:solidFill>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hlinkClick r:id="rId12">
                  <a:extLst>
                    <a:ext uri="{A12FA001-AC4F-418D-AE19-62706E023703}">
                      <ahyp:hlinkClr xmlns:ahyp="http://schemas.microsoft.com/office/drawing/2018/hyperlinkcolor" val="tx"/>
                    </a:ext>
                  </a:extLst>
                </a:hlinkClick>
              </a:rPr>
              <a:t>HackerRank</a:t>
            </a:r>
            <a:r>
              <a:rPr lang="en-US" dirty="0">
                <a:solidFill>
                  <a:srgbClr val="1D9EFF"/>
                </a:solidFill>
                <a:hlinkClick r:id="rId12">
                  <a:extLst>
                    <a:ext uri="{A12FA001-AC4F-418D-AE19-62706E023703}">
                      <ahyp:hlinkClr xmlns:ahyp="http://schemas.microsoft.com/office/drawing/2018/hyperlinkcolor" val="tx"/>
                    </a:ext>
                  </a:extLst>
                </a:hlinkClick>
              </a:rPr>
              <a:t>: Algorithms</a:t>
            </a:r>
            <a:endParaRPr lang="en-US" dirty="0">
              <a:solidFill>
                <a:srgbClr val="1D9EFF"/>
              </a:solidFill>
            </a:endParaRPr>
          </a:p>
          <a:p>
            <a:pPr marL="742950" lvl="1" indent="-285750">
              <a:lnSpc>
                <a:spcPct val="150000"/>
              </a:lnSpc>
              <a:buClr>
                <a:schemeClr val="bg1"/>
              </a:buClr>
              <a:buFont typeface="Wingdings" panose="05000000000000000000" pitchFamily="2" charset="2"/>
              <a:buChar char="§"/>
            </a:pPr>
            <a:r>
              <a:rPr lang="en-US" dirty="0">
                <a:solidFill>
                  <a:srgbClr val="1D9EFF"/>
                </a:solidFill>
                <a:hlinkClick r:id="rId13">
                  <a:extLst>
                    <a:ext uri="{A12FA001-AC4F-418D-AE19-62706E023703}">
                      <ahyp:hlinkClr xmlns:ahyp="http://schemas.microsoft.com/office/drawing/2018/hyperlinkcolor" val="tx"/>
                    </a:ext>
                  </a:extLst>
                </a:hlinkClick>
              </a:rPr>
              <a:t>Back To Back SWE</a:t>
            </a:r>
            <a:endParaRPr lang="en-US" dirty="0">
              <a:solidFill>
                <a:srgbClr val="1D9EFF"/>
              </a:solidFill>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hlinkClick r:id="rId14">
                  <a:extLst>
                    <a:ext uri="{A12FA001-AC4F-418D-AE19-62706E023703}">
                      <ahyp:hlinkClr xmlns:ahyp="http://schemas.microsoft.com/office/drawing/2018/hyperlinkcolor" val="tx"/>
                    </a:ext>
                  </a:extLst>
                </a:hlinkClick>
              </a:rPr>
              <a:t>MyCodeSchool</a:t>
            </a:r>
            <a:endParaRPr lang="en-US" dirty="0">
              <a:solidFill>
                <a:srgbClr val="1D9EFF"/>
              </a:solidFill>
            </a:endParaRPr>
          </a:p>
          <a:p>
            <a:pPr marL="742950" lvl="1" indent="-285750">
              <a:lnSpc>
                <a:spcPct val="150000"/>
              </a:lnSpc>
              <a:buClr>
                <a:schemeClr val="bg1"/>
              </a:buClr>
              <a:buFont typeface="Wingdings" panose="05000000000000000000" pitchFamily="2" charset="2"/>
              <a:buChar char="§"/>
            </a:pPr>
            <a:r>
              <a:rPr lang="en-US" dirty="0">
                <a:solidFill>
                  <a:srgbClr val="1D9EFF"/>
                </a:solidFill>
                <a:hlinkClick r:id="rId15">
                  <a:extLst>
                    <a:ext uri="{A12FA001-AC4F-418D-AE19-62706E023703}">
                      <ahyp:hlinkClr xmlns:ahyp="http://schemas.microsoft.com/office/drawing/2018/hyperlinkcolor" val="tx"/>
                    </a:ext>
                  </a:extLst>
                </a:hlinkClick>
              </a:rPr>
              <a:t>Abdul Bari</a:t>
            </a:r>
            <a:endParaRPr lang="en-US" dirty="0">
              <a:solidFill>
                <a:srgbClr val="1D9EFF"/>
              </a:solidFill>
            </a:endParaRPr>
          </a:p>
          <a:p>
            <a:pPr marL="285750" indent="-285750">
              <a:lnSpc>
                <a:spcPct val="150000"/>
              </a:lnSpc>
              <a:buClr>
                <a:schemeClr val="bg1"/>
              </a:buClr>
              <a:buFont typeface="Wingdings" panose="05000000000000000000" pitchFamily="2" charset="2"/>
              <a:buChar char="§"/>
            </a:pPr>
            <a:r>
              <a:rPr lang="en-US" dirty="0" err="1">
                <a:solidFill>
                  <a:schemeClr val="bg1"/>
                </a:solidFill>
              </a:rPr>
              <a:t>GeeksforGeeks</a:t>
            </a:r>
            <a:endParaRPr lang="en-US" dirty="0">
              <a:solidFill>
                <a:schemeClr val="bg1"/>
              </a:solidFill>
            </a:endParaRPr>
          </a:p>
          <a:p>
            <a:pPr marL="742950" lvl="1" indent="-285750">
              <a:buClr>
                <a:schemeClr val="bg1"/>
              </a:buClr>
              <a:buFont typeface="Wingdings" panose="05000000000000000000" pitchFamily="2" charset="2"/>
              <a:buChar char="§"/>
            </a:pPr>
            <a:endParaRPr lang="en-US" dirty="0">
              <a:solidFill>
                <a:schemeClr val="bg1"/>
              </a:solidFill>
            </a:endParaRPr>
          </a:p>
          <a:p>
            <a:pPr marL="285750" indent="-285750">
              <a:buClr>
                <a:schemeClr val="bg1"/>
              </a:buClr>
              <a:buFont typeface="Wingdings" panose="05000000000000000000" pitchFamily="2" charset="2"/>
              <a:buChar char="§"/>
            </a:pPr>
            <a:endParaRPr lang="en-US" dirty="0">
              <a:solidFill>
                <a:schemeClr val="bg1"/>
              </a:solidFill>
            </a:endParaRPr>
          </a:p>
        </p:txBody>
      </p:sp>
      <p:sp>
        <p:nvSpPr>
          <p:cNvPr id="3" name="Slide Number Placeholder 2">
            <a:extLst>
              <a:ext uri="{FF2B5EF4-FFF2-40B4-BE49-F238E27FC236}">
                <a16:creationId xmlns:a16="http://schemas.microsoft.com/office/drawing/2014/main" id="{A63DE9C1-57B3-27FD-7E9E-42F38470D081}"/>
              </a:ext>
            </a:extLst>
          </p:cNvPr>
          <p:cNvSpPr>
            <a:spLocks noGrp="1"/>
          </p:cNvSpPr>
          <p:nvPr>
            <p:ph type="sldNum" sz="quarter" idx="12"/>
          </p:nvPr>
        </p:nvSpPr>
        <p:spPr/>
        <p:txBody>
          <a:bodyPr/>
          <a:lstStyle/>
          <a:p>
            <a:fld id="{017C28E0-2F8B-4999-AEA2-B3AA3AE8994F}" type="slidenum">
              <a:rPr lang="en-US" smtClean="0"/>
              <a:t>31</a:t>
            </a:fld>
            <a:endParaRPr lang="en-US"/>
          </a:p>
        </p:txBody>
      </p:sp>
      <p:grpSp>
        <p:nvGrpSpPr>
          <p:cNvPr id="6" name="Group 5">
            <a:extLst>
              <a:ext uri="{FF2B5EF4-FFF2-40B4-BE49-F238E27FC236}">
                <a16:creationId xmlns:a16="http://schemas.microsoft.com/office/drawing/2014/main" id="{00499755-3281-1F43-67BE-21AEA2B88CEA}"/>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9DB493DA-5B9F-0051-FA63-14CEB0E9C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323C247-72DF-7DAC-37C3-C75F76986157}"/>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562018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C3004859-76F2-C588-9BF3-1AD17C9C29BD}"/>
              </a:ext>
            </a:extLst>
          </p:cNvPr>
          <p:cNvSpPr>
            <a:spLocks noGrp="1"/>
          </p:cNvSpPr>
          <p:nvPr>
            <p:ph type="sldNum" sz="quarter" idx="12"/>
          </p:nvPr>
        </p:nvSpPr>
        <p:spPr/>
        <p:txBody>
          <a:bodyPr/>
          <a:lstStyle/>
          <a:p>
            <a:fld id="{017C28E0-2F8B-4999-AEA2-B3AA3AE8994F}" type="slidenum">
              <a:rPr lang="en-US" smtClean="0"/>
              <a:t>32</a:t>
            </a:fld>
            <a:endParaRPr lang="en-US"/>
          </a:p>
        </p:txBody>
      </p:sp>
      <p:grpSp>
        <p:nvGrpSpPr>
          <p:cNvPr id="5" name="Group 4">
            <a:extLst>
              <a:ext uri="{FF2B5EF4-FFF2-40B4-BE49-F238E27FC236}">
                <a16:creationId xmlns:a16="http://schemas.microsoft.com/office/drawing/2014/main" id="{50F4DB08-7580-2CC5-FFAE-08729815218D}"/>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0D5587E-B3E0-C28C-3060-4B80AEC1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4E8E38E-F9CC-80B7-A72C-E9BC35C13DD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37418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BD2CDF-8D58-4693-9B66-627F172EF52B}"/>
              </a:ext>
            </a:extLst>
          </p:cNvPr>
          <p:cNvSpPr txBox="1"/>
          <p:nvPr/>
        </p:nvSpPr>
        <p:spPr>
          <a:xfrm>
            <a:off x="1749288" y="1764954"/>
            <a:ext cx="5782728" cy="3707233"/>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en-US" sz="3200" dirty="0">
                <a:solidFill>
                  <a:srgbClr val="1D9EFF"/>
                </a:solidFill>
              </a:rPr>
              <a:t>Canvas</a:t>
            </a:r>
          </a:p>
          <a:p>
            <a:pPr marL="685800" indent="-685800">
              <a:lnSpc>
                <a:spcPct val="150000"/>
              </a:lnSpc>
              <a:buFont typeface="Wingdings" panose="05000000000000000000" pitchFamily="2" charset="2"/>
              <a:buChar char="§"/>
            </a:pPr>
            <a:r>
              <a:rPr lang="en-US" sz="3200" dirty="0">
                <a:solidFill>
                  <a:srgbClr val="1D9EFF"/>
                </a:solidFill>
              </a:rPr>
              <a:t>OpenDSA</a:t>
            </a:r>
          </a:p>
          <a:p>
            <a:pPr marL="685800" indent="-685800">
              <a:lnSpc>
                <a:spcPct val="150000"/>
              </a:lnSpc>
              <a:buFont typeface="Wingdings" panose="05000000000000000000" pitchFamily="2" charset="2"/>
              <a:buChar char="§"/>
            </a:pPr>
            <a:r>
              <a:rPr lang="en-US" sz="3200" dirty="0">
                <a:solidFill>
                  <a:srgbClr val="1D9EFF"/>
                </a:solidFill>
              </a:rPr>
              <a:t>Slack</a:t>
            </a:r>
          </a:p>
          <a:p>
            <a:pPr marL="685800" indent="-685800">
              <a:lnSpc>
                <a:spcPct val="150000"/>
              </a:lnSpc>
              <a:buFont typeface="Wingdings" panose="05000000000000000000" pitchFamily="2" charset="2"/>
              <a:buChar char="§"/>
            </a:pPr>
            <a:r>
              <a:rPr lang="en-US" sz="3200" dirty="0" err="1">
                <a:solidFill>
                  <a:srgbClr val="1D9EFF"/>
                </a:solidFill>
              </a:rPr>
              <a:t>Edugator</a:t>
            </a:r>
            <a:endParaRPr lang="en-US" sz="3200" dirty="0">
              <a:solidFill>
                <a:srgbClr val="1D9EFF"/>
              </a:solidFill>
            </a:endParaRPr>
          </a:p>
          <a:p>
            <a:pPr marL="685800" indent="-685800">
              <a:lnSpc>
                <a:spcPct val="150000"/>
              </a:lnSpc>
              <a:buFont typeface="Wingdings" panose="05000000000000000000" pitchFamily="2" charset="2"/>
              <a:buChar char="§"/>
            </a:pPr>
            <a:r>
              <a:rPr lang="en-US" sz="3200" dirty="0" err="1">
                <a:solidFill>
                  <a:srgbClr val="1D9EFF"/>
                </a:solidFill>
              </a:rPr>
              <a:t>Gradescope</a:t>
            </a:r>
            <a:endParaRPr lang="en-US" sz="4400" dirty="0">
              <a:solidFill>
                <a:srgbClr val="1D9EFF"/>
              </a:solidFill>
            </a:endParaRPr>
          </a:p>
        </p:txBody>
      </p:sp>
      <p:sp>
        <p:nvSpPr>
          <p:cNvPr id="8" name="Title 1">
            <a:extLst>
              <a:ext uri="{FF2B5EF4-FFF2-40B4-BE49-F238E27FC236}">
                <a16:creationId xmlns:a16="http://schemas.microsoft.com/office/drawing/2014/main" id="{8C940D43-803C-4F4B-88B9-75C12ADDAFDC}"/>
              </a:ext>
            </a:extLst>
          </p:cNvPr>
          <p:cNvSpPr>
            <a:spLocks noGrp="1"/>
          </p:cNvSpPr>
          <p:nvPr>
            <p:ph type="title"/>
          </p:nvPr>
        </p:nvSpPr>
        <p:spPr>
          <a:xfrm>
            <a:off x="838200" y="365125"/>
            <a:ext cx="10515600" cy="1325563"/>
          </a:xfrm>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2" name="Slide Number Placeholder 1">
            <a:extLst>
              <a:ext uri="{FF2B5EF4-FFF2-40B4-BE49-F238E27FC236}">
                <a16:creationId xmlns:a16="http://schemas.microsoft.com/office/drawing/2014/main" id="{7CECF4B5-1582-7EDD-D3AE-DF02FE63B1FF}"/>
              </a:ext>
            </a:extLst>
          </p:cNvPr>
          <p:cNvSpPr>
            <a:spLocks noGrp="1"/>
          </p:cNvSpPr>
          <p:nvPr>
            <p:ph type="sldNum" sz="quarter" idx="12"/>
          </p:nvPr>
        </p:nvSpPr>
        <p:spPr/>
        <p:txBody>
          <a:bodyPr/>
          <a:lstStyle/>
          <a:p>
            <a:fld id="{017C28E0-2F8B-4999-AEA2-B3AA3AE8994F}" type="slidenum">
              <a:rPr lang="en-US" smtClean="0"/>
              <a:t>33</a:t>
            </a:fld>
            <a:endParaRPr lang="en-US"/>
          </a:p>
        </p:txBody>
      </p:sp>
      <p:grpSp>
        <p:nvGrpSpPr>
          <p:cNvPr id="5" name="Group 4">
            <a:extLst>
              <a:ext uri="{FF2B5EF4-FFF2-40B4-BE49-F238E27FC236}">
                <a16:creationId xmlns:a16="http://schemas.microsoft.com/office/drawing/2014/main" id="{839FA2F9-606F-1CAF-4295-DC8A719C1C6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5F229F0-D41C-46B3-6953-18E78183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74A663-0732-CA2A-AA99-591231E4B7B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991658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Questions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1685831A-2503-F24A-7A48-28E3F5EB42A1}"/>
              </a:ext>
            </a:extLst>
          </p:cNvPr>
          <p:cNvSpPr>
            <a:spLocks noGrp="1"/>
          </p:cNvSpPr>
          <p:nvPr>
            <p:ph type="sldNum" sz="quarter" idx="12"/>
          </p:nvPr>
        </p:nvSpPr>
        <p:spPr/>
        <p:txBody>
          <a:bodyPr/>
          <a:lstStyle/>
          <a:p>
            <a:fld id="{017C28E0-2F8B-4999-AEA2-B3AA3AE8994F}" type="slidenum">
              <a:rPr lang="en-US" smtClean="0"/>
              <a:t>34</a:t>
            </a:fld>
            <a:endParaRPr lang="en-US"/>
          </a:p>
        </p:txBody>
      </p:sp>
      <p:grpSp>
        <p:nvGrpSpPr>
          <p:cNvPr id="5" name="Group 4">
            <a:extLst>
              <a:ext uri="{FF2B5EF4-FFF2-40B4-BE49-F238E27FC236}">
                <a16:creationId xmlns:a16="http://schemas.microsoft.com/office/drawing/2014/main" id="{6BC68BA8-9198-5AEB-8F03-6DA5A202DBD0}"/>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49D909E-7967-D592-85AD-AFFBD5975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EEA346E-C9ED-31F1-4085-D31AC720D19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2860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226E172D-A4D1-4143-82E9-A1F5E97C5906}"/>
              </a:ext>
            </a:extLst>
          </p:cNvPr>
          <p:cNvSpPr txBox="1"/>
          <p:nvPr/>
        </p:nvSpPr>
        <p:spPr>
          <a:xfrm>
            <a:off x="3472069" y="2738313"/>
            <a:ext cx="5247861" cy="1938992"/>
          </a:xfrm>
          <a:prstGeom prst="rect">
            <a:avLst/>
          </a:prstGeom>
          <a:noFill/>
        </p:spPr>
        <p:txBody>
          <a:bodyPr wrap="square" rtlCol="0">
            <a:spAutoFit/>
          </a:bodyPr>
          <a:lstStyle/>
          <a:p>
            <a:r>
              <a:rPr lang="en-US" sz="4000" dirty="0">
                <a:solidFill>
                  <a:srgbClr val="F16000"/>
                </a:solidFill>
                <a:latin typeface="Gotham Bold" pitchFamily="50" charset="0"/>
              </a:rPr>
              <a:t>Go To Menti.com</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 Code: </a:t>
            </a:r>
            <a:r>
              <a:rPr lang="en-US" sz="4000" dirty="0">
                <a:solidFill>
                  <a:srgbClr val="1988DC"/>
                </a:solidFill>
                <a:latin typeface="Gotham Bold" pitchFamily="50" charset="0"/>
              </a:rPr>
              <a:t>1838 4075</a:t>
            </a:r>
          </a:p>
        </p:txBody>
      </p:sp>
      <p:sp>
        <p:nvSpPr>
          <p:cNvPr id="4" name="Slide Number Placeholder 3">
            <a:extLst>
              <a:ext uri="{FF2B5EF4-FFF2-40B4-BE49-F238E27FC236}">
                <a16:creationId xmlns:a16="http://schemas.microsoft.com/office/drawing/2014/main" id="{A26E7489-E6AD-8355-CF48-DDD7EFC96836}"/>
              </a:ext>
            </a:extLst>
          </p:cNvPr>
          <p:cNvSpPr>
            <a:spLocks noGrp="1"/>
          </p:cNvSpPr>
          <p:nvPr>
            <p:ph type="sldNum" sz="quarter" idx="12"/>
          </p:nvPr>
        </p:nvSpPr>
        <p:spPr/>
        <p:txBody>
          <a:bodyPr/>
          <a:lstStyle/>
          <a:p>
            <a:fld id="{017C28E0-2F8B-4999-AEA2-B3AA3AE8994F}" type="slidenum">
              <a:rPr lang="en-US" smtClean="0"/>
              <a:t>4</a:t>
            </a:fld>
            <a:endParaRPr lang="en-US"/>
          </a:p>
        </p:txBody>
      </p:sp>
      <p:grpSp>
        <p:nvGrpSpPr>
          <p:cNvPr id="6" name="Group 5">
            <a:extLst>
              <a:ext uri="{FF2B5EF4-FFF2-40B4-BE49-F238E27FC236}">
                <a16:creationId xmlns:a16="http://schemas.microsoft.com/office/drawing/2014/main" id="{C4B3778A-A7BC-22BE-E19B-A908FE7E3637}"/>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D3AB87B0-F813-CB85-AB0D-32A9CC2D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28000F9C-81BC-C949-6746-CCCF36B5A63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6978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Course Objectives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F148F4E2-B1B2-E07C-F43F-56CFA54B8424}"/>
              </a:ext>
            </a:extLst>
          </p:cNvPr>
          <p:cNvSpPr>
            <a:spLocks noGrp="1"/>
          </p:cNvSpPr>
          <p:nvPr>
            <p:ph type="sldNum" sz="quarter" idx="12"/>
          </p:nvPr>
        </p:nvSpPr>
        <p:spPr/>
        <p:txBody>
          <a:bodyPr/>
          <a:lstStyle/>
          <a:p>
            <a:fld id="{017C28E0-2F8B-4999-AEA2-B3AA3AE8994F}" type="slidenum">
              <a:rPr lang="en-US" smtClean="0"/>
              <a:t>5</a:t>
            </a:fld>
            <a:endParaRPr lang="en-US"/>
          </a:p>
        </p:txBody>
      </p:sp>
      <p:grpSp>
        <p:nvGrpSpPr>
          <p:cNvPr id="4" name="Group 3">
            <a:extLst>
              <a:ext uri="{FF2B5EF4-FFF2-40B4-BE49-F238E27FC236}">
                <a16:creationId xmlns:a16="http://schemas.microsoft.com/office/drawing/2014/main" id="{0D3F0DF4-6586-72F5-C277-A843FE1A6057}"/>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4B11F365-266E-CDC4-15CD-5BA8C416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74CE84FA-0434-0E4A-9E74-78CFC038BA2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31440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37E61027-BE86-4A1E-9CB0-D6F19CE5A4CE}"/>
              </a:ext>
            </a:extLst>
          </p:cNvPr>
          <p:cNvSpPr/>
          <p:nvPr/>
        </p:nvSpPr>
        <p:spPr>
          <a:xfrm>
            <a:off x="1175426" y="1973385"/>
            <a:ext cx="10354559" cy="3474797"/>
          </a:xfrm>
          <a:prstGeom prst="rect">
            <a:avLst/>
          </a:prstGeom>
        </p:spPr>
        <p:txBody>
          <a:bodyPr wrap="square">
            <a:spAutoFit/>
          </a:bodyPr>
          <a:lstStyle/>
          <a:p>
            <a:pPr algn="just"/>
            <a:r>
              <a:rPr lang="en-US" sz="3200" dirty="0">
                <a:solidFill>
                  <a:srgbClr val="1D9EFF"/>
                </a:solidFill>
                <a:latin typeface="Gotham Bold" pitchFamily="50" charset="0"/>
                <a:ea typeface="Times New Roman" panose="02020603050405020304" pitchFamily="18" charset="0"/>
                <a:cs typeface="Times New Roman" panose="02020603050405020304" pitchFamily="18" charset="0"/>
              </a:rPr>
              <a:t>This course covers algorithm development using</a:t>
            </a:r>
          </a:p>
          <a:p>
            <a:pPr algn="just"/>
            <a:r>
              <a:rPr lang="en-US" sz="1200" dirty="0">
                <a:solidFill>
                  <a:srgbClr val="0070C0"/>
                </a:solidFill>
                <a:latin typeface="Gotham Bold" pitchFamily="50" charset="0"/>
                <a:ea typeface="Times New Roman" panose="02020603050405020304" pitchFamily="18" charset="0"/>
                <a:cs typeface="Times New Roman" panose="02020603050405020304" pitchFamily="18" charset="0"/>
              </a:rPr>
              <a:t> </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pseudo languages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basic program structures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program design techniques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storage and manipulation of basic data structures </a:t>
            </a:r>
          </a:p>
          <a:p>
            <a:pPr marL="800100" lvl="1" indent="-342900" algn="just">
              <a:lnSpc>
                <a:spcPct val="150000"/>
              </a:lnSpc>
              <a:buFont typeface="Wingdings" panose="05000000000000000000" pitchFamily="2" charset="2"/>
              <a:buChar char="§"/>
            </a:pPr>
            <a:r>
              <a:rPr lang="en-US" sz="2400" dirty="0">
                <a:solidFill>
                  <a:srgbClr val="F16000"/>
                </a:solidFill>
                <a:latin typeface="Gotham Bold" pitchFamily="50" charset="0"/>
                <a:ea typeface="Times New Roman" panose="02020603050405020304" pitchFamily="18" charset="0"/>
                <a:cs typeface="Times New Roman" panose="02020603050405020304" pitchFamily="18" charset="0"/>
              </a:rPr>
              <a:t>3 Credit Hours</a:t>
            </a:r>
          </a:p>
        </p:txBody>
      </p:sp>
      <p:sp>
        <p:nvSpPr>
          <p:cNvPr id="4" name="Slide Number Placeholder 3">
            <a:extLst>
              <a:ext uri="{FF2B5EF4-FFF2-40B4-BE49-F238E27FC236}">
                <a16:creationId xmlns:a16="http://schemas.microsoft.com/office/drawing/2014/main" id="{995EAD50-1DDF-8500-4BC8-376FDD26A367}"/>
              </a:ext>
            </a:extLst>
          </p:cNvPr>
          <p:cNvSpPr>
            <a:spLocks noGrp="1"/>
          </p:cNvSpPr>
          <p:nvPr>
            <p:ph type="sldNum" sz="quarter" idx="12"/>
          </p:nvPr>
        </p:nvSpPr>
        <p:spPr/>
        <p:txBody>
          <a:bodyPr/>
          <a:lstStyle/>
          <a:p>
            <a:fld id="{017C28E0-2F8B-4999-AEA2-B3AA3AE8994F}" type="slidenum">
              <a:rPr lang="en-US" smtClean="0"/>
              <a:t>6</a:t>
            </a:fld>
            <a:endParaRPr lang="en-US"/>
          </a:p>
        </p:txBody>
      </p:sp>
      <p:grpSp>
        <p:nvGrpSpPr>
          <p:cNvPr id="5" name="Group 4">
            <a:extLst>
              <a:ext uri="{FF2B5EF4-FFF2-40B4-BE49-F238E27FC236}">
                <a16:creationId xmlns:a16="http://schemas.microsoft.com/office/drawing/2014/main" id="{09A2AD65-81F4-0974-CF9B-4B60FC62020C}"/>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4CDFB150-66E7-347C-0444-A64FAB3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BE1B763-702D-6B29-C917-447C1BB30C0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1333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aphicFrame>
        <p:nvGraphicFramePr>
          <p:cNvPr id="3" name="Diagram 2" descr="This course will cover conceptual understanding, implementation and critical thinking while problem solving and applying various data structures and algorithms">
            <a:extLst>
              <a:ext uri="{FF2B5EF4-FFF2-40B4-BE49-F238E27FC236}">
                <a16:creationId xmlns:a16="http://schemas.microsoft.com/office/drawing/2014/main" id="{50C8CCE4-B2C3-41C3-8399-F255D9C2F0EB}"/>
              </a:ext>
            </a:extLst>
          </p:cNvPr>
          <p:cNvGraphicFramePr/>
          <p:nvPr>
            <p:extLst>
              <p:ext uri="{D42A27DB-BD31-4B8C-83A1-F6EECF244321}">
                <p14:modId xmlns:p14="http://schemas.microsoft.com/office/powerpoint/2010/main" val="1529937206"/>
              </p:ext>
            </p:extLst>
          </p:nvPr>
        </p:nvGraphicFramePr>
        <p:xfrm>
          <a:off x="677945" y="1690688"/>
          <a:ext cx="9625552"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5028256-ADE8-C301-9880-86FBE6324ABF}"/>
              </a:ext>
            </a:extLst>
          </p:cNvPr>
          <p:cNvSpPr>
            <a:spLocks noGrp="1"/>
          </p:cNvSpPr>
          <p:nvPr>
            <p:ph type="sldNum" sz="quarter" idx="12"/>
          </p:nvPr>
        </p:nvSpPr>
        <p:spPr/>
        <p:txBody>
          <a:bodyPr/>
          <a:lstStyle/>
          <a:p>
            <a:fld id="{017C28E0-2F8B-4999-AEA2-B3AA3AE8994F}" type="slidenum">
              <a:rPr lang="en-US" smtClean="0"/>
              <a:t>7</a:t>
            </a:fld>
            <a:endParaRPr lang="en-US"/>
          </a:p>
        </p:txBody>
      </p:sp>
      <p:grpSp>
        <p:nvGrpSpPr>
          <p:cNvPr id="5" name="Group 4">
            <a:extLst>
              <a:ext uri="{FF2B5EF4-FFF2-40B4-BE49-F238E27FC236}">
                <a16:creationId xmlns:a16="http://schemas.microsoft.com/office/drawing/2014/main" id="{7A57AFBA-28BC-C1A7-729C-EB6E789EDA55}"/>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B47BD94B-7124-2C69-E984-823C5AF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66E2B795-2DC9-DC32-4F8D-39D3DF808F82}"/>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5358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Data Structures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2" name="Picture 11">
            <a:extLst>
              <a:ext uri="{FF2B5EF4-FFF2-40B4-BE49-F238E27FC236}">
                <a16:creationId xmlns:a16="http://schemas.microsoft.com/office/drawing/2014/main" id="{EAEFC034-0267-4D84-A453-3651AA072CF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533" y="4243348"/>
            <a:ext cx="1789980" cy="1789980"/>
          </a:xfrm>
          <a:prstGeom prst="rect">
            <a:avLst/>
          </a:prstGeom>
        </p:spPr>
      </p:pic>
      <p:grpSp>
        <p:nvGrpSpPr>
          <p:cNvPr id="4" name="Group 3">
            <a:extLst>
              <a:ext uri="{FF2B5EF4-FFF2-40B4-BE49-F238E27FC236}">
                <a16:creationId xmlns:a16="http://schemas.microsoft.com/office/drawing/2014/main" id="{C685F916-A659-4071-B659-A0FE2CFB6111}"/>
              </a:ext>
            </a:extLst>
          </p:cNvPr>
          <p:cNvGrpSpPr/>
          <p:nvPr/>
        </p:nvGrpSpPr>
        <p:grpSpPr>
          <a:xfrm>
            <a:off x="1409223" y="1869648"/>
            <a:ext cx="8233794" cy="3996889"/>
            <a:chOff x="1409223" y="2171307"/>
            <a:chExt cx="8233794" cy="3996889"/>
          </a:xfrm>
        </p:grpSpPr>
        <p:grpSp>
          <p:nvGrpSpPr>
            <p:cNvPr id="3" name="Group 2">
              <a:extLst>
                <a:ext uri="{FF2B5EF4-FFF2-40B4-BE49-F238E27FC236}">
                  <a16:creationId xmlns:a16="http://schemas.microsoft.com/office/drawing/2014/main" id="{C0B27B9E-6CF0-48EF-BC3E-2E2F4092D07B}"/>
                </a:ext>
              </a:extLst>
            </p:cNvPr>
            <p:cNvGrpSpPr/>
            <p:nvPr/>
          </p:nvGrpSpPr>
          <p:grpSpPr>
            <a:xfrm>
              <a:off x="1409223" y="2171307"/>
              <a:ext cx="8233794" cy="2602300"/>
              <a:chOff x="1409223" y="2171307"/>
              <a:chExt cx="8233794" cy="2602300"/>
            </a:xfrm>
          </p:grpSpPr>
          <p:sp>
            <p:nvSpPr>
              <p:cNvPr id="6" name="Rectangle 3" descr="Linear Ordered&#10;">
                <a:extLst>
                  <a:ext uri="{FF2B5EF4-FFF2-40B4-BE49-F238E27FC236}">
                    <a16:creationId xmlns:a16="http://schemas.microsoft.com/office/drawing/2014/main" id="{DE85FF53-6E49-47B6-8225-7E1DAC29FE5C}"/>
                  </a:ext>
                </a:extLst>
              </p:cNvPr>
              <p:cNvSpPr>
                <a:spLocks noChangeArrowheads="1"/>
              </p:cNvSpPr>
              <p:nvPr/>
            </p:nvSpPr>
            <p:spPr bwMode="auto">
              <a:xfrm>
                <a:off x="1409223" y="2171307"/>
                <a:ext cx="22860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Linear Ordered</a:t>
                </a:r>
              </a:p>
            </p:txBody>
          </p:sp>
          <p:sp>
            <p:nvSpPr>
              <p:cNvPr id="7" name="Rectangle 4" descr="Non-linear Ordered&#10;">
                <a:extLst>
                  <a:ext uri="{FF2B5EF4-FFF2-40B4-BE49-F238E27FC236}">
                    <a16:creationId xmlns:a16="http://schemas.microsoft.com/office/drawing/2014/main" id="{730497DA-87E3-4A4E-9552-C89037D50ABD}"/>
                  </a:ext>
                </a:extLst>
              </p:cNvPr>
              <p:cNvSpPr>
                <a:spLocks noChangeArrowheads="1"/>
              </p:cNvSpPr>
              <p:nvPr/>
            </p:nvSpPr>
            <p:spPr bwMode="auto">
              <a:xfrm>
                <a:off x="4383120" y="2171307"/>
                <a:ext cx="228600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Non-linear Ordered</a:t>
                </a:r>
              </a:p>
            </p:txBody>
          </p:sp>
          <p:sp>
            <p:nvSpPr>
              <p:cNvPr id="8" name="Rectangle 12" descr="Not Ordered&#10;">
                <a:extLst>
                  <a:ext uri="{FF2B5EF4-FFF2-40B4-BE49-F238E27FC236}">
                    <a16:creationId xmlns:a16="http://schemas.microsoft.com/office/drawing/2014/main" id="{D25B0EDD-7867-4D65-BDBC-5EDF27FB2CB3}"/>
                  </a:ext>
                </a:extLst>
              </p:cNvPr>
              <p:cNvSpPr>
                <a:spLocks noChangeArrowheads="1"/>
              </p:cNvSpPr>
              <p:nvPr/>
            </p:nvSpPr>
            <p:spPr bwMode="auto">
              <a:xfrm>
                <a:off x="7357017" y="2171307"/>
                <a:ext cx="22860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Not Ordered</a:t>
                </a:r>
              </a:p>
            </p:txBody>
          </p:sp>
          <p:sp>
            <p:nvSpPr>
              <p:cNvPr id="11" name="Rectangle 5" descr="lists">
                <a:extLst>
                  <a:ext uri="{FF2B5EF4-FFF2-40B4-BE49-F238E27FC236}">
                    <a16:creationId xmlns:a16="http://schemas.microsoft.com/office/drawing/2014/main" id="{BBD6B998-2174-4960-9806-558F886FCB85}"/>
                  </a:ext>
                </a:extLst>
              </p:cNvPr>
              <p:cNvSpPr>
                <a:spLocks noChangeArrowheads="1"/>
              </p:cNvSpPr>
              <p:nvPr/>
            </p:nvSpPr>
            <p:spPr bwMode="auto">
              <a:xfrm>
                <a:off x="1409223" y="2889761"/>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Lists</a:t>
                </a:r>
              </a:p>
            </p:txBody>
          </p:sp>
          <p:sp>
            <p:nvSpPr>
              <p:cNvPr id="13" name="Rectangle 6" descr="stacks">
                <a:extLst>
                  <a:ext uri="{FF2B5EF4-FFF2-40B4-BE49-F238E27FC236}">
                    <a16:creationId xmlns:a16="http://schemas.microsoft.com/office/drawing/2014/main" id="{93E8E40F-D540-4C4F-975D-8707208E0269}"/>
                  </a:ext>
                </a:extLst>
              </p:cNvPr>
              <p:cNvSpPr>
                <a:spLocks noChangeArrowheads="1"/>
              </p:cNvSpPr>
              <p:nvPr/>
            </p:nvSpPr>
            <p:spPr bwMode="auto">
              <a:xfrm>
                <a:off x="1409223" y="3603084"/>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Stacks</a:t>
                </a:r>
              </a:p>
            </p:txBody>
          </p:sp>
          <p:sp>
            <p:nvSpPr>
              <p:cNvPr id="14" name="Rectangle 7" descr="queues">
                <a:extLst>
                  <a:ext uri="{FF2B5EF4-FFF2-40B4-BE49-F238E27FC236}">
                    <a16:creationId xmlns:a16="http://schemas.microsoft.com/office/drawing/2014/main" id="{DBB16A03-0ADE-4DE8-A76F-D33130AF0BD3}"/>
                  </a:ext>
                </a:extLst>
              </p:cNvPr>
              <p:cNvSpPr>
                <a:spLocks noChangeArrowheads="1"/>
              </p:cNvSpPr>
              <p:nvPr/>
            </p:nvSpPr>
            <p:spPr bwMode="auto">
              <a:xfrm>
                <a:off x="1409223" y="4316407"/>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Queues</a:t>
                </a:r>
              </a:p>
            </p:txBody>
          </p:sp>
          <p:sp>
            <p:nvSpPr>
              <p:cNvPr id="15" name="Rectangle 8" descr="trees">
                <a:extLst>
                  <a:ext uri="{FF2B5EF4-FFF2-40B4-BE49-F238E27FC236}">
                    <a16:creationId xmlns:a16="http://schemas.microsoft.com/office/drawing/2014/main" id="{CA97C4B6-41C6-4BDA-B757-AFF8296F1FAF}"/>
                  </a:ext>
                </a:extLst>
              </p:cNvPr>
              <p:cNvSpPr>
                <a:spLocks noChangeArrowheads="1"/>
              </p:cNvSpPr>
              <p:nvPr/>
            </p:nvSpPr>
            <p:spPr bwMode="auto">
              <a:xfrm>
                <a:off x="4383120" y="2901093"/>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Trees</a:t>
                </a:r>
              </a:p>
            </p:txBody>
          </p:sp>
          <p:sp>
            <p:nvSpPr>
              <p:cNvPr id="16" name="Rectangle 9" descr="graphs">
                <a:extLst>
                  <a:ext uri="{FF2B5EF4-FFF2-40B4-BE49-F238E27FC236}">
                    <a16:creationId xmlns:a16="http://schemas.microsoft.com/office/drawing/2014/main" id="{5A639A53-6E3A-46B8-96B3-AE35D359F227}"/>
                  </a:ext>
                </a:extLst>
              </p:cNvPr>
              <p:cNvSpPr>
                <a:spLocks noChangeArrowheads="1"/>
              </p:cNvSpPr>
              <p:nvPr/>
            </p:nvSpPr>
            <p:spPr bwMode="auto">
              <a:xfrm>
                <a:off x="4390154" y="3603084"/>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Graphs</a:t>
                </a:r>
              </a:p>
            </p:txBody>
          </p:sp>
          <p:sp>
            <p:nvSpPr>
              <p:cNvPr id="17" name="Rectangle 10" descr="sets">
                <a:extLst>
                  <a:ext uri="{FF2B5EF4-FFF2-40B4-BE49-F238E27FC236}">
                    <a16:creationId xmlns:a16="http://schemas.microsoft.com/office/drawing/2014/main" id="{427D114F-9822-4AEC-85B6-AB7AA86FC1EF}"/>
                  </a:ext>
                </a:extLst>
              </p:cNvPr>
              <p:cNvSpPr>
                <a:spLocks noChangeArrowheads="1"/>
              </p:cNvSpPr>
              <p:nvPr/>
            </p:nvSpPr>
            <p:spPr bwMode="auto">
              <a:xfrm>
                <a:off x="7357017" y="2886293"/>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Sets</a:t>
                </a:r>
              </a:p>
            </p:txBody>
          </p:sp>
          <p:sp>
            <p:nvSpPr>
              <p:cNvPr id="18" name="Rectangle 11" descr="tables/maps">
                <a:extLst>
                  <a:ext uri="{FF2B5EF4-FFF2-40B4-BE49-F238E27FC236}">
                    <a16:creationId xmlns:a16="http://schemas.microsoft.com/office/drawing/2014/main" id="{91B71668-7876-4A5F-BBA8-A87FE410596D}"/>
                  </a:ext>
                </a:extLst>
              </p:cNvPr>
              <p:cNvSpPr>
                <a:spLocks noChangeArrowheads="1"/>
              </p:cNvSpPr>
              <p:nvPr/>
            </p:nvSpPr>
            <p:spPr bwMode="auto">
              <a:xfrm>
                <a:off x="7357017" y="3603084"/>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Tables/Maps</a:t>
                </a:r>
              </a:p>
            </p:txBody>
          </p:sp>
        </p:grpSp>
        <p:grpSp>
          <p:nvGrpSpPr>
            <p:cNvPr id="19" name="Group 18" descr="Unordered Data Structures">
              <a:extLst>
                <a:ext uri="{FF2B5EF4-FFF2-40B4-BE49-F238E27FC236}">
                  <a16:creationId xmlns:a16="http://schemas.microsoft.com/office/drawing/2014/main" id="{9DB3FDB7-0936-41DB-AB4E-89612624879A}"/>
                </a:ext>
              </a:extLst>
            </p:cNvPr>
            <p:cNvGrpSpPr/>
            <p:nvPr/>
          </p:nvGrpSpPr>
          <p:grpSpPr>
            <a:xfrm>
              <a:off x="7735077" y="4720396"/>
              <a:ext cx="1752600" cy="1447800"/>
              <a:chOff x="6664452" y="3364300"/>
              <a:chExt cx="1752600" cy="1447800"/>
            </a:xfrm>
          </p:grpSpPr>
          <p:sp>
            <p:nvSpPr>
              <p:cNvPr id="20" name="Oval 34">
                <a:extLst>
                  <a:ext uri="{FF2B5EF4-FFF2-40B4-BE49-F238E27FC236}">
                    <a16:creationId xmlns:a16="http://schemas.microsoft.com/office/drawing/2014/main" id="{4DA0BD3C-FE2F-43DD-82C7-53C99E353609}"/>
                  </a:ext>
                </a:extLst>
              </p:cNvPr>
              <p:cNvSpPr>
                <a:spLocks noChangeArrowheads="1"/>
              </p:cNvSpPr>
              <p:nvPr/>
            </p:nvSpPr>
            <p:spPr bwMode="auto">
              <a:xfrm>
                <a:off x="7245091" y="3583885"/>
                <a:ext cx="301752" cy="301752"/>
              </a:xfrm>
              <a:prstGeom prst="ellipse">
                <a:avLst/>
              </a:prstGeom>
              <a:solidFill>
                <a:schemeClr val="accent6"/>
              </a:solidFill>
              <a:ln w="9525">
                <a:noFill/>
                <a:round/>
                <a:headEnd/>
                <a:tailEnd/>
              </a:ln>
            </p:spPr>
            <p:txBody>
              <a:bodyPr/>
              <a:lstStyle/>
              <a:p>
                <a:endParaRPr lang="en-US"/>
              </a:p>
            </p:txBody>
          </p:sp>
          <p:sp>
            <p:nvSpPr>
              <p:cNvPr id="21" name="Oval 35">
                <a:extLst>
                  <a:ext uri="{FF2B5EF4-FFF2-40B4-BE49-F238E27FC236}">
                    <a16:creationId xmlns:a16="http://schemas.microsoft.com/office/drawing/2014/main" id="{6F36547F-F6D3-4F93-A534-9BE6FD96771D}"/>
                  </a:ext>
                </a:extLst>
              </p:cNvPr>
              <p:cNvSpPr>
                <a:spLocks noChangeArrowheads="1"/>
              </p:cNvSpPr>
              <p:nvPr/>
            </p:nvSpPr>
            <p:spPr bwMode="auto">
              <a:xfrm>
                <a:off x="7854691" y="3812485"/>
                <a:ext cx="301752" cy="301752"/>
              </a:xfrm>
              <a:prstGeom prst="ellipse">
                <a:avLst/>
              </a:prstGeom>
              <a:solidFill>
                <a:schemeClr val="accent6"/>
              </a:solidFill>
              <a:ln w="9525">
                <a:noFill/>
                <a:round/>
                <a:headEnd/>
                <a:tailEnd/>
              </a:ln>
            </p:spPr>
            <p:txBody>
              <a:bodyPr/>
              <a:lstStyle/>
              <a:p>
                <a:endParaRPr lang="en-US"/>
              </a:p>
            </p:txBody>
          </p:sp>
          <p:sp>
            <p:nvSpPr>
              <p:cNvPr id="22" name="Oval 36">
                <a:extLst>
                  <a:ext uri="{FF2B5EF4-FFF2-40B4-BE49-F238E27FC236}">
                    <a16:creationId xmlns:a16="http://schemas.microsoft.com/office/drawing/2014/main" id="{7ED1D9A0-9254-4941-8BA5-7F80FC0B6597}"/>
                  </a:ext>
                </a:extLst>
              </p:cNvPr>
              <p:cNvSpPr>
                <a:spLocks noChangeArrowheads="1"/>
              </p:cNvSpPr>
              <p:nvPr/>
            </p:nvSpPr>
            <p:spPr bwMode="auto">
              <a:xfrm>
                <a:off x="7016491" y="4193485"/>
                <a:ext cx="301752" cy="301752"/>
              </a:xfrm>
              <a:prstGeom prst="ellipse">
                <a:avLst/>
              </a:prstGeom>
              <a:solidFill>
                <a:schemeClr val="accent6"/>
              </a:solidFill>
              <a:ln w="9525">
                <a:noFill/>
                <a:round/>
                <a:headEnd/>
                <a:tailEnd/>
              </a:ln>
            </p:spPr>
            <p:txBody>
              <a:bodyPr/>
              <a:lstStyle/>
              <a:p>
                <a:endParaRPr lang="en-US"/>
              </a:p>
            </p:txBody>
          </p:sp>
          <p:sp>
            <p:nvSpPr>
              <p:cNvPr id="23" name="Oval 37">
                <a:extLst>
                  <a:ext uri="{FF2B5EF4-FFF2-40B4-BE49-F238E27FC236}">
                    <a16:creationId xmlns:a16="http://schemas.microsoft.com/office/drawing/2014/main" id="{7EAC7BCB-669A-4D38-907E-A5D53411E62E}"/>
                  </a:ext>
                </a:extLst>
              </p:cNvPr>
              <p:cNvSpPr>
                <a:spLocks noChangeArrowheads="1"/>
              </p:cNvSpPr>
              <p:nvPr/>
            </p:nvSpPr>
            <p:spPr bwMode="auto">
              <a:xfrm>
                <a:off x="7563420" y="4191292"/>
                <a:ext cx="301752" cy="301752"/>
              </a:xfrm>
              <a:prstGeom prst="ellipse">
                <a:avLst/>
              </a:prstGeom>
              <a:solidFill>
                <a:schemeClr val="accent6"/>
              </a:solidFill>
              <a:ln w="9525">
                <a:noFill/>
                <a:round/>
                <a:headEnd/>
                <a:tailEnd/>
              </a:ln>
            </p:spPr>
            <p:txBody>
              <a:bodyPr/>
              <a:lstStyle/>
              <a:p>
                <a:endParaRPr lang="en-US"/>
              </a:p>
            </p:txBody>
          </p:sp>
          <p:sp>
            <p:nvSpPr>
              <p:cNvPr id="24" name="Oval 33">
                <a:extLst>
                  <a:ext uri="{FF2B5EF4-FFF2-40B4-BE49-F238E27FC236}">
                    <a16:creationId xmlns:a16="http://schemas.microsoft.com/office/drawing/2014/main" id="{34594F30-7AE2-4A79-A664-861715F4D7CC}"/>
                  </a:ext>
                </a:extLst>
              </p:cNvPr>
              <p:cNvSpPr>
                <a:spLocks noChangeArrowheads="1"/>
              </p:cNvSpPr>
              <p:nvPr/>
            </p:nvSpPr>
            <p:spPr bwMode="auto">
              <a:xfrm>
                <a:off x="6664452" y="3364300"/>
                <a:ext cx="1752600" cy="1447800"/>
              </a:xfrm>
              <a:prstGeom prst="ellipse">
                <a:avLst/>
              </a:prstGeom>
              <a:noFill/>
              <a:ln w="19050">
                <a:solidFill>
                  <a:schemeClr val="accent6">
                    <a:lumMod val="75000"/>
                  </a:schemeClr>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5" name="Group 24" descr="Linear Data Structures">
              <a:extLst>
                <a:ext uri="{FF2B5EF4-FFF2-40B4-BE49-F238E27FC236}">
                  <a16:creationId xmlns:a16="http://schemas.microsoft.com/office/drawing/2014/main" id="{C4FE9C71-86DE-4070-982E-BADCC35B4E91}"/>
                </a:ext>
              </a:extLst>
            </p:cNvPr>
            <p:cNvGrpSpPr/>
            <p:nvPr/>
          </p:nvGrpSpPr>
          <p:grpSpPr>
            <a:xfrm>
              <a:off x="1831868" y="5295507"/>
              <a:ext cx="1456888" cy="304800"/>
              <a:chOff x="877748" y="4343400"/>
              <a:chExt cx="1456888" cy="304800"/>
            </a:xfrm>
          </p:grpSpPr>
          <p:sp>
            <p:nvSpPr>
              <p:cNvPr id="26" name="Oval 13">
                <a:extLst>
                  <a:ext uri="{FF2B5EF4-FFF2-40B4-BE49-F238E27FC236}">
                    <a16:creationId xmlns:a16="http://schemas.microsoft.com/office/drawing/2014/main" id="{1FDDD2FA-8EB8-4969-BDE9-BBEFF8E1747E}"/>
                  </a:ext>
                </a:extLst>
              </p:cNvPr>
              <p:cNvSpPr>
                <a:spLocks noChangeArrowheads="1"/>
              </p:cNvSpPr>
              <p:nvPr/>
            </p:nvSpPr>
            <p:spPr bwMode="auto">
              <a:xfrm>
                <a:off x="877748"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7" name="Oval 14">
                <a:extLst>
                  <a:ext uri="{FF2B5EF4-FFF2-40B4-BE49-F238E27FC236}">
                    <a16:creationId xmlns:a16="http://schemas.microsoft.com/office/drawing/2014/main" id="{81226823-D927-4CFC-9D60-DFF03265882C}"/>
                  </a:ext>
                </a:extLst>
              </p:cNvPr>
              <p:cNvSpPr>
                <a:spLocks noChangeArrowheads="1"/>
              </p:cNvSpPr>
              <p:nvPr/>
            </p:nvSpPr>
            <p:spPr bwMode="auto">
              <a:xfrm>
                <a:off x="1453792"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8" name="Oval 15">
                <a:extLst>
                  <a:ext uri="{FF2B5EF4-FFF2-40B4-BE49-F238E27FC236}">
                    <a16:creationId xmlns:a16="http://schemas.microsoft.com/office/drawing/2014/main" id="{44CAFCF0-8DD4-458A-BF11-416332294BBE}"/>
                  </a:ext>
                </a:extLst>
              </p:cNvPr>
              <p:cNvSpPr>
                <a:spLocks noChangeArrowheads="1"/>
              </p:cNvSpPr>
              <p:nvPr/>
            </p:nvSpPr>
            <p:spPr bwMode="auto">
              <a:xfrm>
                <a:off x="2029836" y="4343400"/>
                <a:ext cx="304800" cy="304800"/>
              </a:xfrm>
              <a:prstGeom prst="ellipse">
                <a:avLst/>
              </a:prstGeom>
              <a:solidFill>
                <a:schemeClr val="accent4">
                  <a:lumMod val="50000"/>
                </a:schemeClr>
              </a:solidFill>
              <a:ln w="9525">
                <a:noFill/>
                <a:round/>
                <a:headEnd/>
                <a:tailEnd/>
              </a:ln>
            </p:spPr>
            <p:txBody>
              <a:bodyPr/>
              <a:lstStyle/>
              <a:p>
                <a:endParaRPr lang="en-US"/>
              </a:p>
            </p:txBody>
          </p:sp>
          <p:cxnSp>
            <p:nvCxnSpPr>
              <p:cNvPr id="29" name="Straight Connector 28">
                <a:extLst>
                  <a:ext uri="{FF2B5EF4-FFF2-40B4-BE49-F238E27FC236}">
                    <a16:creationId xmlns:a16="http://schemas.microsoft.com/office/drawing/2014/main" id="{549FE957-18FD-4073-A520-F7172DE43CA8}"/>
                  </a:ext>
                </a:extLst>
              </p:cNvPr>
              <p:cNvCxnSpPr>
                <a:cxnSpLocks noChangeShapeType="1"/>
                <a:stCxn id="26" idx="6"/>
                <a:endCxn id="27" idx="2"/>
              </p:cNvCxnSpPr>
              <p:nvPr/>
            </p:nvCxnSpPr>
            <p:spPr bwMode="auto">
              <a:xfrm>
                <a:off x="1182548" y="4495800"/>
                <a:ext cx="271244"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cxnSp>
            <p:nvCxnSpPr>
              <p:cNvPr id="30" name="Straight Connector 29">
                <a:extLst>
                  <a:ext uri="{FF2B5EF4-FFF2-40B4-BE49-F238E27FC236}">
                    <a16:creationId xmlns:a16="http://schemas.microsoft.com/office/drawing/2014/main" id="{EB6D8996-2669-4634-9753-F687C728F274}"/>
                  </a:ext>
                </a:extLst>
              </p:cNvPr>
              <p:cNvCxnSpPr>
                <a:cxnSpLocks noChangeShapeType="1"/>
              </p:cNvCxnSpPr>
              <p:nvPr/>
            </p:nvCxnSpPr>
            <p:spPr bwMode="auto">
              <a:xfrm>
                <a:off x="1750203" y="4495800"/>
                <a:ext cx="304800"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grpSp>
        <p:grpSp>
          <p:nvGrpSpPr>
            <p:cNvPr id="31" name="Group 30" descr="Non-Linear Data Structures">
              <a:extLst>
                <a:ext uri="{FF2B5EF4-FFF2-40B4-BE49-F238E27FC236}">
                  <a16:creationId xmlns:a16="http://schemas.microsoft.com/office/drawing/2014/main" id="{BBCA3FB5-E4E4-4A55-A2BA-67A34490B071}"/>
                </a:ext>
              </a:extLst>
            </p:cNvPr>
            <p:cNvGrpSpPr/>
            <p:nvPr/>
          </p:nvGrpSpPr>
          <p:grpSpPr>
            <a:xfrm>
              <a:off x="5225372" y="4988620"/>
              <a:ext cx="987552" cy="911352"/>
              <a:chOff x="4079846" y="3744286"/>
              <a:chExt cx="987552" cy="911352"/>
            </a:xfrm>
          </p:grpSpPr>
          <p:sp>
            <p:nvSpPr>
              <p:cNvPr id="32" name="Oval 31">
                <a:extLst>
                  <a:ext uri="{FF2B5EF4-FFF2-40B4-BE49-F238E27FC236}">
                    <a16:creationId xmlns:a16="http://schemas.microsoft.com/office/drawing/2014/main" id="{8D06E595-9B3B-4CCB-9BDB-BBDFCB0F342C}"/>
                  </a:ext>
                </a:extLst>
              </p:cNvPr>
              <p:cNvSpPr>
                <a:spLocks noChangeArrowheads="1"/>
              </p:cNvSpPr>
              <p:nvPr/>
            </p:nvSpPr>
            <p:spPr bwMode="auto">
              <a:xfrm>
                <a:off x="4079846" y="37442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3" name="Oval 32">
                <a:extLst>
                  <a:ext uri="{FF2B5EF4-FFF2-40B4-BE49-F238E27FC236}">
                    <a16:creationId xmlns:a16="http://schemas.microsoft.com/office/drawing/2014/main" id="{5247F677-4DCC-4D8C-A1AE-1F791E081050}"/>
                  </a:ext>
                </a:extLst>
              </p:cNvPr>
              <p:cNvSpPr>
                <a:spLocks noChangeArrowheads="1"/>
              </p:cNvSpPr>
              <p:nvPr/>
            </p:nvSpPr>
            <p:spPr bwMode="auto">
              <a:xfrm>
                <a:off x="4765646" y="38204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4" name="Oval 33">
                <a:extLst>
                  <a:ext uri="{FF2B5EF4-FFF2-40B4-BE49-F238E27FC236}">
                    <a16:creationId xmlns:a16="http://schemas.microsoft.com/office/drawing/2014/main" id="{F9D2F77B-58EA-434A-9B0C-23C2FAFE2AE0}"/>
                  </a:ext>
                </a:extLst>
              </p:cNvPr>
              <p:cNvSpPr>
                <a:spLocks noChangeArrowheads="1"/>
              </p:cNvSpPr>
              <p:nvPr/>
            </p:nvSpPr>
            <p:spPr bwMode="auto">
              <a:xfrm>
                <a:off x="4232246" y="43538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5" name="Oval 34">
                <a:extLst>
                  <a:ext uri="{FF2B5EF4-FFF2-40B4-BE49-F238E27FC236}">
                    <a16:creationId xmlns:a16="http://schemas.microsoft.com/office/drawing/2014/main" id="{3AE1F873-515C-4395-9A03-190B6BF121AE}"/>
                  </a:ext>
                </a:extLst>
              </p:cNvPr>
              <p:cNvSpPr>
                <a:spLocks noChangeArrowheads="1"/>
              </p:cNvSpPr>
              <p:nvPr/>
            </p:nvSpPr>
            <p:spPr bwMode="auto">
              <a:xfrm>
                <a:off x="4689446" y="4277686"/>
                <a:ext cx="301752" cy="301752"/>
              </a:xfrm>
              <a:prstGeom prst="ellipse">
                <a:avLst/>
              </a:prstGeom>
              <a:solidFill>
                <a:schemeClr val="accent2">
                  <a:lumMod val="75000"/>
                </a:schemeClr>
              </a:solidFill>
              <a:ln w="9525">
                <a:noFill/>
                <a:round/>
                <a:headEnd/>
                <a:tailEnd/>
              </a:ln>
            </p:spPr>
            <p:txBody>
              <a:bodyPr/>
              <a:lstStyle/>
              <a:p>
                <a:endParaRPr lang="en-US"/>
              </a:p>
            </p:txBody>
          </p:sp>
          <p:cxnSp>
            <p:nvCxnSpPr>
              <p:cNvPr id="36" name="Straight Connector 27">
                <a:extLst>
                  <a:ext uri="{FF2B5EF4-FFF2-40B4-BE49-F238E27FC236}">
                    <a16:creationId xmlns:a16="http://schemas.microsoft.com/office/drawing/2014/main" id="{5A300474-4AF3-4B14-AC0F-944DB12EE000}"/>
                  </a:ext>
                </a:extLst>
              </p:cNvPr>
              <p:cNvCxnSpPr>
                <a:cxnSpLocks noChangeShapeType="1"/>
                <a:stCxn id="32" idx="6"/>
                <a:endCxn id="33" idx="2"/>
              </p:cNvCxnSpPr>
              <p:nvPr/>
            </p:nvCxnSpPr>
            <p:spPr bwMode="auto">
              <a:xfrm>
                <a:off x="4381598" y="3895162"/>
                <a:ext cx="384048" cy="7620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7" name="Straight Connector 29">
                <a:extLst>
                  <a:ext uri="{FF2B5EF4-FFF2-40B4-BE49-F238E27FC236}">
                    <a16:creationId xmlns:a16="http://schemas.microsoft.com/office/drawing/2014/main" id="{2B26994C-2449-49C4-959A-08A707E3B0EA}"/>
                  </a:ext>
                </a:extLst>
              </p:cNvPr>
              <p:cNvCxnSpPr>
                <a:cxnSpLocks noChangeShapeType="1"/>
                <a:stCxn id="33" idx="4"/>
                <a:endCxn id="35" idx="0"/>
              </p:cNvCxnSpPr>
              <p:nvPr/>
            </p:nvCxnSpPr>
            <p:spPr bwMode="auto">
              <a:xfrm flipH="1">
                <a:off x="4840322" y="4122238"/>
                <a:ext cx="76200" cy="155448"/>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8" name="Straight Connector 31">
                <a:extLst>
                  <a:ext uri="{FF2B5EF4-FFF2-40B4-BE49-F238E27FC236}">
                    <a16:creationId xmlns:a16="http://schemas.microsoft.com/office/drawing/2014/main" id="{16A74199-DDE2-460E-8EF9-DC0C699CAD5D}"/>
                  </a:ext>
                </a:extLst>
              </p:cNvPr>
              <p:cNvCxnSpPr>
                <a:cxnSpLocks noChangeShapeType="1"/>
                <a:stCxn id="32" idx="5"/>
                <a:endCxn id="35" idx="1"/>
              </p:cNvCxnSpPr>
              <p:nvPr/>
            </p:nvCxnSpPr>
            <p:spPr bwMode="auto">
              <a:xfrm>
                <a:off x="4337407" y="4001847"/>
                <a:ext cx="396230" cy="32003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9" name="Straight Connector 31">
                <a:extLst>
                  <a:ext uri="{FF2B5EF4-FFF2-40B4-BE49-F238E27FC236}">
                    <a16:creationId xmlns:a16="http://schemas.microsoft.com/office/drawing/2014/main" id="{F8A83CAE-9C4A-4C60-8A1C-7F6AE7A2B7EC}"/>
                  </a:ext>
                </a:extLst>
              </p:cNvPr>
              <p:cNvCxnSpPr>
                <a:cxnSpLocks noChangeShapeType="1"/>
                <a:stCxn id="32" idx="4"/>
              </p:cNvCxnSpPr>
              <p:nvPr/>
            </p:nvCxnSpPr>
            <p:spPr bwMode="auto">
              <a:xfrm>
                <a:off x="4230722" y="4046038"/>
                <a:ext cx="169093" cy="363987"/>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grpSp>
      </p:grpSp>
      <p:sp>
        <p:nvSpPr>
          <p:cNvPr id="5" name="Slide Number Placeholder 4">
            <a:extLst>
              <a:ext uri="{FF2B5EF4-FFF2-40B4-BE49-F238E27FC236}">
                <a16:creationId xmlns:a16="http://schemas.microsoft.com/office/drawing/2014/main" id="{6962F8A3-07BE-889F-1481-24EAE7C4F3B8}"/>
              </a:ext>
            </a:extLst>
          </p:cNvPr>
          <p:cNvSpPr>
            <a:spLocks noGrp="1"/>
          </p:cNvSpPr>
          <p:nvPr>
            <p:ph type="sldNum" sz="quarter" idx="12"/>
          </p:nvPr>
        </p:nvSpPr>
        <p:spPr/>
        <p:txBody>
          <a:bodyPr/>
          <a:lstStyle/>
          <a:p>
            <a:fld id="{017C28E0-2F8B-4999-AEA2-B3AA3AE8994F}" type="slidenum">
              <a:rPr lang="en-US" smtClean="0"/>
              <a:t>8</a:t>
            </a:fld>
            <a:endParaRPr lang="en-US"/>
          </a:p>
        </p:txBody>
      </p:sp>
      <p:grpSp>
        <p:nvGrpSpPr>
          <p:cNvPr id="43" name="Group 42">
            <a:extLst>
              <a:ext uri="{FF2B5EF4-FFF2-40B4-BE49-F238E27FC236}">
                <a16:creationId xmlns:a16="http://schemas.microsoft.com/office/drawing/2014/main" id="{93073470-578E-2DA0-6BB7-6BE0A43B728F}"/>
              </a:ext>
            </a:extLst>
          </p:cNvPr>
          <p:cNvGrpSpPr/>
          <p:nvPr/>
        </p:nvGrpSpPr>
        <p:grpSpPr>
          <a:xfrm>
            <a:off x="11317255" y="5989103"/>
            <a:ext cx="841781" cy="748032"/>
            <a:chOff x="11337354" y="6025684"/>
            <a:chExt cx="841781" cy="748032"/>
          </a:xfrm>
        </p:grpSpPr>
        <p:pic>
          <p:nvPicPr>
            <p:cNvPr id="44" name="Picture 43">
              <a:extLst>
                <a:ext uri="{FF2B5EF4-FFF2-40B4-BE49-F238E27FC236}">
                  <a16:creationId xmlns:a16="http://schemas.microsoft.com/office/drawing/2014/main" id="{3CBB6F5C-B78B-B284-5874-5CF661CE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Logo COP3530">
              <a:extLst>
                <a:ext uri="{FF2B5EF4-FFF2-40B4-BE49-F238E27FC236}">
                  <a16:creationId xmlns:a16="http://schemas.microsoft.com/office/drawing/2014/main" id="{671BFB80-73AF-BCBC-2165-ABE322892CB0}"/>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06877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Algorithms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0" name="Picture 9">
            <a:extLst>
              <a:ext uri="{FF2B5EF4-FFF2-40B4-BE49-F238E27FC236}">
                <a16:creationId xmlns:a16="http://schemas.microsoft.com/office/drawing/2014/main" id="{E3F057A8-6D49-42D4-8B5F-143C02EBAB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182" y="3967776"/>
            <a:ext cx="2486818" cy="2486818"/>
          </a:xfrm>
          <a:prstGeom prst="rect">
            <a:avLst/>
          </a:prstGeom>
        </p:spPr>
      </p:pic>
      <p:sp>
        <p:nvSpPr>
          <p:cNvPr id="47" name="Rectangle 12" descr="Greedy&#10;">
            <a:extLst>
              <a:ext uri="{FF2B5EF4-FFF2-40B4-BE49-F238E27FC236}">
                <a16:creationId xmlns:a16="http://schemas.microsoft.com/office/drawing/2014/main" id="{BC198991-DA98-49F8-8FC7-D0CF780A4108}"/>
              </a:ext>
            </a:extLst>
          </p:cNvPr>
          <p:cNvSpPr>
            <a:spLocks noChangeArrowheads="1"/>
          </p:cNvSpPr>
          <p:nvPr/>
        </p:nvSpPr>
        <p:spPr bwMode="auto">
          <a:xfrm>
            <a:off x="6020201" y="1844386"/>
            <a:ext cx="27432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Greedy</a:t>
            </a:r>
          </a:p>
        </p:txBody>
      </p:sp>
      <p:sp>
        <p:nvSpPr>
          <p:cNvPr id="53" name="Rectangle 10" descr="sets">
            <a:extLst>
              <a:ext uri="{FF2B5EF4-FFF2-40B4-BE49-F238E27FC236}">
                <a16:creationId xmlns:a16="http://schemas.microsoft.com/office/drawing/2014/main" id="{B462AEFD-4790-4900-BCE0-D5023E50C887}"/>
              </a:ext>
            </a:extLst>
          </p:cNvPr>
          <p:cNvSpPr>
            <a:spLocks noChangeArrowheads="1"/>
          </p:cNvSpPr>
          <p:nvPr/>
        </p:nvSpPr>
        <p:spPr bwMode="auto">
          <a:xfrm>
            <a:off x="6035046" y="2491186"/>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Minimum Spanning Tree</a:t>
            </a:r>
          </a:p>
        </p:txBody>
      </p:sp>
      <p:sp>
        <p:nvSpPr>
          <p:cNvPr id="54" name="Rectangle 11" descr="tables/maps">
            <a:extLst>
              <a:ext uri="{FF2B5EF4-FFF2-40B4-BE49-F238E27FC236}">
                <a16:creationId xmlns:a16="http://schemas.microsoft.com/office/drawing/2014/main" id="{4585564B-366E-4866-8AC6-8029F5FACF0A}"/>
              </a:ext>
            </a:extLst>
          </p:cNvPr>
          <p:cNvSpPr>
            <a:spLocks noChangeArrowheads="1"/>
          </p:cNvSpPr>
          <p:nvPr/>
        </p:nvSpPr>
        <p:spPr bwMode="auto">
          <a:xfrm>
            <a:off x="6035046" y="3200892"/>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Shortest Paths</a:t>
            </a:r>
          </a:p>
        </p:txBody>
      </p:sp>
      <p:sp>
        <p:nvSpPr>
          <p:cNvPr id="45" name="Rectangle 3" descr="Brute Force&#10;">
            <a:extLst>
              <a:ext uri="{FF2B5EF4-FFF2-40B4-BE49-F238E27FC236}">
                <a16:creationId xmlns:a16="http://schemas.microsoft.com/office/drawing/2014/main" id="{B42A8BBC-A47C-4FD3-B422-55A32B28DF6D}"/>
              </a:ext>
            </a:extLst>
          </p:cNvPr>
          <p:cNvSpPr>
            <a:spLocks noChangeArrowheads="1"/>
          </p:cNvSpPr>
          <p:nvPr/>
        </p:nvSpPr>
        <p:spPr bwMode="auto">
          <a:xfrm>
            <a:off x="670555" y="1844386"/>
            <a:ext cx="27432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Brute Force</a:t>
            </a:r>
          </a:p>
        </p:txBody>
      </p:sp>
      <p:sp>
        <p:nvSpPr>
          <p:cNvPr id="48" name="Rectangle 5" descr="lists">
            <a:extLst>
              <a:ext uri="{FF2B5EF4-FFF2-40B4-BE49-F238E27FC236}">
                <a16:creationId xmlns:a16="http://schemas.microsoft.com/office/drawing/2014/main" id="{44A3AB65-4A5F-4031-A014-49457979D786}"/>
              </a:ext>
            </a:extLst>
          </p:cNvPr>
          <p:cNvSpPr>
            <a:spLocks noChangeArrowheads="1"/>
          </p:cNvSpPr>
          <p:nvPr/>
        </p:nvSpPr>
        <p:spPr bwMode="auto">
          <a:xfrm>
            <a:off x="670555" y="249118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Selection Sort</a:t>
            </a:r>
          </a:p>
        </p:txBody>
      </p:sp>
      <p:sp>
        <p:nvSpPr>
          <p:cNvPr id="49" name="Rectangle 6" descr="stacks">
            <a:extLst>
              <a:ext uri="{FF2B5EF4-FFF2-40B4-BE49-F238E27FC236}">
                <a16:creationId xmlns:a16="http://schemas.microsoft.com/office/drawing/2014/main" id="{30E34680-646F-41E6-929D-50E6B4ACA911}"/>
              </a:ext>
            </a:extLst>
          </p:cNvPr>
          <p:cNvSpPr>
            <a:spLocks noChangeArrowheads="1"/>
          </p:cNvSpPr>
          <p:nvPr/>
        </p:nvSpPr>
        <p:spPr bwMode="auto">
          <a:xfrm>
            <a:off x="670555" y="3200892"/>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Bubble Sort</a:t>
            </a:r>
          </a:p>
        </p:txBody>
      </p:sp>
      <p:sp>
        <p:nvSpPr>
          <p:cNvPr id="50" name="Rectangle 7" descr="queues">
            <a:extLst>
              <a:ext uri="{FF2B5EF4-FFF2-40B4-BE49-F238E27FC236}">
                <a16:creationId xmlns:a16="http://schemas.microsoft.com/office/drawing/2014/main" id="{FC778D4C-9BA5-4103-A9EE-0C3C31A5E688}"/>
              </a:ext>
            </a:extLst>
          </p:cNvPr>
          <p:cNvSpPr>
            <a:spLocks noChangeArrowheads="1"/>
          </p:cNvSpPr>
          <p:nvPr/>
        </p:nvSpPr>
        <p:spPr bwMode="auto">
          <a:xfrm>
            <a:off x="670555" y="3890784"/>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Insertion Sort</a:t>
            </a:r>
          </a:p>
        </p:txBody>
      </p:sp>
      <p:sp>
        <p:nvSpPr>
          <p:cNvPr id="55" name="Rectangle 7" descr="queues">
            <a:extLst>
              <a:ext uri="{FF2B5EF4-FFF2-40B4-BE49-F238E27FC236}">
                <a16:creationId xmlns:a16="http://schemas.microsoft.com/office/drawing/2014/main" id="{5CED18F1-8305-4890-B7E4-5A3EC60E1B07}"/>
              </a:ext>
            </a:extLst>
          </p:cNvPr>
          <p:cNvSpPr>
            <a:spLocks noChangeArrowheads="1"/>
          </p:cNvSpPr>
          <p:nvPr/>
        </p:nvSpPr>
        <p:spPr bwMode="auto">
          <a:xfrm>
            <a:off x="670555" y="458067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NP Complete Problems</a:t>
            </a:r>
          </a:p>
        </p:txBody>
      </p:sp>
      <p:sp>
        <p:nvSpPr>
          <p:cNvPr id="46" name="Rectangle 4" descr="Divide &amp; Conquer&#10;">
            <a:extLst>
              <a:ext uri="{FF2B5EF4-FFF2-40B4-BE49-F238E27FC236}">
                <a16:creationId xmlns:a16="http://schemas.microsoft.com/office/drawing/2014/main" id="{4555AC95-7A93-44FD-9A61-6451BEF7BC2B}"/>
              </a:ext>
            </a:extLst>
          </p:cNvPr>
          <p:cNvSpPr>
            <a:spLocks noChangeArrowheads="1"/>
          </p:cNvSpPr>
          <p:nvPr/>
        </p:nvSpPr>
        <p:spPr bwMode="auto">
          <a:xfrm>
            <a:off x="3665418" y="1844386"/>
            <a:ext cx="210312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Divide &amp; Conquer</a:t>
            </a:r>
          </a:p>
        </p:txBody>
      </p:sp>
      <p:sp>
        <p:nvSpPr>
          <p:cNvPr id="51" name="Rectangle 8" descr="trees">
            <a:extLst>
              <a:ext uri="{FF2B5EF4-FFF2-40B4-BE49-F238E27FC236}">
                <a16:creationId xmlns:a16="http://schemas.microsoft.com/office/drawing/2014/main" id="{843A9768-CB87-44EC-88C5-56C6C1A4C92B}"/>
              </a:ext>
            </a:extLst>
          </p:cNvPr>
          <p:cNvSpPr>
            <a:spLocks noChangeArrowheads="1"/>
          </p:cNvSpPr>
          <p:nvPr/>
        </p:nvSpPr>
        <p:spPr bwMode="auto">
          <a:xfrm>
            <a:off x="3672840" y="2491186"/>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Binary Search</a:t>
            </a:r>
          </a:p>
        </p:txBody>
      </p:sp>
      <p:sp>
        <p:nvSpPr>
          <p:cNvPr id="52" name="Rectangle 9" descr="graphs">
            <a:extLst>
              <a:ext uri="{FF2B5EF4-FFF2-40B4-BE49-F238E27FC236}">
                <a16:creationId xmlns:a16="http://schemas.microsoft.com/office/drawing/2014/main" id="{016A0C9F-7B77-43E3-A687-1129683F98A7}"/>
              </a:ext>
            </a:extLst>
          </p:cNvPr>
          <p:cNvSpPr>
            <a:spLocks noChangeArrowheads="1"/>
          </p:cNvSpPr>
          <p:nvPr/>
        </p:nvSpPr>
        <p:spPr bwMode="auto">
          <a:xfrm>
            <a:off x="3665417" y="3200892"/>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Merge Sort</a:t>
            </a:r>
          </a:p>
        </p:txBody>
      </p:sp>
      <p:sp>
        <p:nvSpPr>
          <p:cNvPr id="56" name="Rectangle 9" descr="graphs">
            <a:extLst>
              <a:ext uri="{FF2B5EF4-FFF2-40B4-BE49-F238E27FC236}">
                <a16:creationId xmlns:a16="http://schemas.microsoft.com/office/drawing/2014/main" id="{5CA4B344-8807-4079-975F-329F30F527E6}"/>
              </a:ext>
            </a:extLst>
          </p:cNvPr>
          <p:cNvSpPr>
            <a:spLocks noChangeArrowheads="1"/>
          </p:cNvSpPr>
          <p:nvPr/>
        </p:nvSpPr>
        <p:spPr bwMode="auto">
          <a:xfrm>
            <a:off x="3672840" y="3890784"/>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Quick Sort</a:t>
            </a:r>
          </a:p>
        </p:txBody>
      </p:sp>
      <p:sp>
        <p:nvSpPr>
          <p:cNvPr id="57" name="Rectangle 12" descr="Dynamic Programming&#10;">
            <a:extLst>
              <a:ext uri="{FF2B5EF4-FFF2-40B4-BE49-F238E27FC236}">
                <a16:creationId xmlns:a16="http://schemas.microsoft.com/office/drawing/2014/main" id="{2AFEEB72-DDE4-45AF-837B-6610324D534F}"/>
              </a:ext>
            </a:extLst>
          </p:cNvPr>
          <p:cNvSpPr>
            <a:spLocks noChangeArrowheads="1"/>
          </p:cNvSpPr>
          <p:nvPr/>
        </p:nvSpPr>
        <p:spPr bwMode="auto">
          <a:xfrm>
            <a:off x="9015063" y="1844386"/>
            <a:ext cx="2743200" cy="457200"/>
          </a:xfrm>
          <a:prstGeom prst="rect">
            <a:avLst/>
          </a:prstGeom>
          <a:solidFill>
            <a:schemeClr val="accent5"/>
          </a:solidFill>
          <a:ln w="9525">
            <a:noFill/>
            <a:round/>
            <a:headEnd/>
            <a:tailEnd/>
          </a:ln>
        </p:spPr>
        <p:txBody>
          <a:bodyPr anchor="ctr"/>
          <a:lstStyle/>
          <a:p>
            <a:pPr algn="ctr"/>
            <a:r>
              <a:rPr lang="en-US" sz="1600" dirty="0">
                <a:solidFill>
                  <a:schemeClr val="bg1"/>
                </a:solidFill>
                <a:latin typeface="Gotham Bold" pitchFamily="50" charset="0"/>
              </a:rPr>
              <a:t>Dynamic Programming</a:t>
            </a:r>
          </a:p>
        </p:txBody>
      </p:sp>
      <p:sp>
        <p:nvSpPr>
          <p:cNvPr id="58" name="Rectangle 10" descr="sets">
            <a:extLst>
              <a:ext uri="{FF2B5EF4-FFF2-40B4-BE49-F238E27FC236}">
                <a16:creationId xmlns:a16="http://schemas.microsoft.com/office/drawing/2014/main" id="{995D20B8-6C2D-4111-A4E2-561FD0314A97}"/>
              </a:ext>
            </a:extLst>
          </p:cNvPr>
          <p:cNvSpPr>
            <a:spLocks noChangeArrowheads="1"/>
          </p:cNvSpPr>
          <p:nvPr/>
        </p:nvSpPr>
        <p:spPr bwMode="auto">
          <a:xfrm>
            <a:off x="9037332" y="2491186"/>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Knapsack</a:t>
            </a:r>
          </a:p>
        </p:txBody>
      </p:sp>
      <p:sp>
        <p:nvSpPr>
          <p:cNvPr id="59" name="Rectangle 10" descr="sets">
            <a:extLst>
              <a:ext uri="{FF2B5EF4-FFF2-40B4-BE49-F238E27FC236}">
                <a16:creationId xmlns:a16="http://schemas.microsoft.com/office/drawing/2014/main" id="{2036C289-9CA9-4C67-9C41-2B6C471DBBC6}"/>
              </a:ext>
            </a:extLst>
          </p:cNvPr>
          <p:cNvSpPr>
            <a:spLocks noChangeArrowheads="1"/>
          </p:cNvSpPr>
          <p:nvPr/>
        </p:nvSpPr>
        <p:spPr bwMode="auto">
          <a:xfrm>
            <a:off x="9044755" y="3200892"/>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Fibonacci</a:t>
            </a:r>
          </a:p>
        </p:txBody>
      </p:sp>
      <p:sp>
        <p:nvSpPr>
          <p:cNvPr id="3" name="Slide Number Placeholder 2">
            <a:extLst>
              <a:ext uri="{FF2B5EF4-FFF2-40B4-BE49-F238E27FC236}">
                <a16:creationId xmlns:a16="http://schemas.microsoft.com/office/drawing/2014/main" id="{62D86E2F-AACE-19FD-642A-5425E8FB67C5}"/>
              </a:ext>
            </a:extLst>
          </p:cNvPr>
          <p:cNvSpPr>
            <a:spLocks noGrp="1"/>
          </p:cNvSpPr>
          <p:nvPr>
            <p:ph type="sldNum" sz="quarter" idx="12"/>
          </p:nvPr>
        </p:nvSpPr>
        <p:spPr/>
        <p:txBody>
          <a:bodyPr/>
          <a:lstStyle/>
          <a:p>
            <a:fld id="{017C28E0-2F8B-4999-AEA2-B3AA3AE8994F}" type="slidenum">
              <a:rPr lang="en-US" smtClean="0"/>
              <a:t>9</a:t>
            </a:fld>
            <a:endParaRPr lang="en-US"/>
          </a:p>
        </p:txBody>
      </p:sp>
      <p:grpSp>
        <p:nvGrpSpPr>
          <p:cNvPr id="20" name="Group 19">
            <a:extLst>
              <a:ext uri="{FF2B5EF4-FFF2-40B4-BE49-F238E27FC236}">
                <a16:creationId xmlns:a16="http://schemas.microsoft.com/office/drawing/2014/main" id="{B9FDE030-9A48-1D31-BBCC-045747455CC7}"/>
              </a:ext>
            </a:extLst>
          </p:cNvPr>
          <p:cNvGrpSpPr/>
          <p:nvPr/>
        </p:nvGrpSpPr>
        <p:grpSpPr>
          <a:xfrm>
            <a:off x="11317255" y="5989103"/>
            <a:ext cx="841781" cy="748032"/>
            <a:chOff x="11337354" y="6025684"/>
            <a:chExt cx="841781" cy="748032"/>
          </a:xfrm>
        </p:grpSpPr>
        <p:pic>
          <p:nvPicPr>
            <p:cNvPr id="21" name="Picture 20">
              <a:extLst>
                <a:ext uri="{FF2B5EF4-FFF2-40B4-BE49-F238E27FC236}">
                  <a16:creationId xmlns:a16="http://schemas.microsoft.com/office/drawing/2014/main" id="{F0249B9D-82CF-37F7-39E6-B2713B7F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 COP3530">
              <a:extLst>
                <a:ext uri="{FF2B5EF4-FFF2-40B4-BE49-F238E27FC236}">
                  <a16:creationId xmlns:a16="http://schemas.microsoft.com/office/drawing/2014/main" id="{B38997C4-DB29-61AD-ED19-950594214E6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86587407"/>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4694</TotalTime>
  <Words>2267</Words>
  <Application>Microsoft Office PowerPoint</Application>
  <PresentationFormat>Widescreen</PresentationFormat>
  <Paragraphs>458</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Cambria</vt:lpstr>
      <vt:lpstr>Consolas</vt:lpstr>
      <vt:lpstr>Courier New</vt:lpstr>
      <vt:lpstr>Gotham Bold</vt:lpstr>
      <vt:lpstr>Times New Roman</vt:lpstr>
      <vt:lpstr>Wingdings</vt:lpstr>
      <vt:lpstr>1_Office Theme</vt:lpstr>
      <vt:lpstr>PowerPoint Presentation</vt:lpstr>
      <vt:lpstr>   About Me: Amanpreet Kapoor          </vt:lpstr>
      <vt:lpstr>   Course Staff   </vt:lpstr>
      <vt:lpstr>   Learners: Let’s Get to Know You   </vt:lpstr>
      <vt:lpstr>   Course Objectives   </vt:lpstr>
      <vt:lpstr>   What is this Course About?   </vt:lpstr>
      <vt:lpstr>   What is this Course About?   </vt:lpstr>
      <vt:lpstr>  Categories of Data Structures  </vt:lpstr>
      <vt:lpstr>  Categories of Algorithms  </vt:lpstr>
      <vt:lpstr>   Logistics &amp; Policies   </vt:lpstr>
      <vt:lpstr>   Format   </vt:lpstr>
      <vt:lpstr>   Communication   </vt:lpstr>
      <vt:lpstr>   Communication   </vt:lpstr>
      <vt:lpstr>   Communication   </vt:lpstr>
      <vt:lpstr>   Debugging   </vt:lpstr>
      <vt:lpstr>   Grading   </vt:lpstr>
      <vt:lpstr>   Timeline   </vt:lpstr>
      <vt:lpstr> Programming Language </vt:lpstr>
      <vt:lpstr>   Tools   </vt:lpstr>
      <vt:lpstr>   Tools   </vt:lpstr>
      <vt:lpstr>   Textbook (Optional)   </vt:lpstr>
      <vt:lpstr>   Feedback   </vt:lpstr>
      <vt:lpstr>   Expectations   </vt:lpstr>
      <vt:lpstr>Expectations</vt:lpstr>
      <vt:lpstr>Expectations</vt:lpstr>
      <vt:lpstr>   Academic Dishonesty   </vt:lpstr>
      <vt:lpstr>   Academic Dishonesty   </vt:lpstr>
      <vt:lpstr>   Academic Dishonesty and GenAI policy   </vt:lpstr>
      <vt:lpstr>   Request for Extensions   </vt:lpstr>
      <vt:lpstr>  Acknowledgements</vt:lpstr>
      <vt:lpstr>  References</vt:lpstr>
      <vt:lpstr>   Walkthrough   </vt:lpstr>
      <vt:lpstr>   Walkthrough   </vt:lpstr>
      <vt:lpst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Amanpreet Kapoor Amanpreet Kapoor</dc:title>
  <dc:creator>amanpreet kapoor</dc:creator>
  <cp:lastModifiedBy>Kapoor,Amanpreet</cp:lastModifiedBy>
  <cp:revision>367</cp:revision>
  <dcterms:created xsi:type="dcterms:W3CDTF">2020-04-14T17:15:24Z</dcterms:created>
  <dcterms:modified xsi:type="dcterms:W3CDTF">2026-01-12T23:05:57Z</dcterms:modified>
</cp:coreProperties>
</file>